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9" r:id="rId5"/>
    <p:sldId id="284" r:id="rId6"/>
    <p:sldId id="272" r:id="rId7"/>
    <p:sldId id="282" r:id="rId8"/>
    <p:sldId id="277" r:id="rId9"/>
    <p:sldId id="283" r:id="rId10"/>
    <p:sldId id="270" r:id="rId11"/>
    <p:sldId id="288" r:id="rId12"/>
    <p:sldId id="262" r:id="rId13"/>
    <p:sldId id="285" r:id="rId14"/>
    <p:sldId id="286" r:id="rId15"/>
    <p:sldId id="289" r:id="rId16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ENBERG, Michelle" initials="RM" lastIdx="16" clrIdx="0">
    <p:extLst>
      <p:ext uri="{19B8F6BF-5375-455C-9EA6-DF929625EA0E}">
        <p15:presenceInfo xmlns:p15="http://schemas.microsoft.com/office/powerpoint/2012/main" userId="S-1-5-21-484763869-861567501-725345543-66328" providerId="AD"/>
      </p:ext>
    </p:extLst>
  </p:cmAuthor>
  <p:cmAuthor id="2" name="COYNE, Linda" initials="CL" lastIdx="4" clrIdx="1">
    <p:extLst>
      <p:ext uri="{19B8F6BF-5375-455C-9EA6-DF929625EA0E}">
        <p15:presenceInfo xmlns:p15="http://schemas.microsoft.com/office/powerpoint/2012/main" userId="S-1-5-21-484763869-861567501-725345543-59863" providerId="AD"/>
      </p:ext>
    </p:extLst>
  </p:cmAuthor>
  <p:cmAuthor id="3" name="CLEGG, Deborah" initials="CD" lastIdx="7" clrIdx="2">
    <p:extLst>
      <p:ext uri="{19B8F6BF-5375-455C-9EA6-DF929625EA0E}">
        <p15:presenceInfo xmlns:p15="http://schemas.microsoft.com/office/powerpoint/2012/main" userId="S-1-5-21-484763869-861567501-725345543-279476" providerId="AD"/>
      </p:ext>
    </p:extLst>
  </p:cmAuthor>
  <p:cmAuthor id="4" name="RODGERS, Scott" initials="RS" lastIdx="7" clrIdx="3">
    <p:extLst>
      <p:ext uri="{19B8F6BF-5375-455C-9EA6-DF929625EA0E}">
        <p15:presenceInfo xmlns:p15="http://schemas.microsoft.com/office/powerpoint/2012/main" userId="S-1-5-21-484763869-861567501-725345543-26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62367" autoAdjust="0"/>
  </p:normalViewPr>
  <p:slideViewPr>
    <p:cSldViewPr snapToGrid="0" snapToObjects="1">
      <p:cViewPr varScale="1">
        <p:scale>
          <a:sx n="69" d="100"/>
          <a:sy n="69" d="100"/>
        </p:scale>
        <p:origin x="322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280"/>
    </p:cViewPr>
  </p:sorterViewPr>
  <p:notesViewPr>
    <p:cSldViewPr snapToGrid="0" snapToObjects="1">
      <p:cViewPr>
        <p:scale>
          <a:sx n="150" d="100"/>
          <a:sy n="150" d="100"/>
        </p:scale>
        <p:origin x="480" y="-10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3B464-7B3B-4276-BBC3-B1531EBFA34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B1A45B2-5409-4817-A26E-FA30CB83DBB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AU" sz="1200" dirty="0"/>
            <a:t>Best possible outcomes for all students of the school</a:t>
          </a:r>
        </a:p>
      </dgm:t>
    </dgm:pt>
    <dgm:pt modelId="{6B4FED70-A8A7-445F-AE44-8E93446656EB}" type="parTrans" cxnId="{74186037-2CDD-455E-BDDC-5FBAB8EAC399}">
      <dgm:prSet/>
      <dgm:spPr/>
      <dgm:t>
        <a:bodyPr/>
        <a:lstStyle/>
        <a:p>
          <a:endParaRPr lang="en-AU"/>
        </a:p>
      </dgm:t>
    </dgm:pt>
    <dgm:pt modelId="{8524EC8D-D0A5-4CD4-823F-F19DA2226610}" type="sibTrans" cxnId="{74186037-2CDD-455E-BDDC-5FBAB8EAC399}">
      <dgm:prSet/>
      <dgm:spPr/>
      <dgm:t>
        <a:bodyPr/>
        <a:lstStyle/>
        <a:p>
          <a:endParaRPr lang="en-AU"/>
        </a:p>
      </dgm:t>
    </dgm:pt>
    <dgm:pt modelId="{82C8E2DD-1755-4728-8533-A57AB385E0A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dirty="0">
              <a:solidFill>
                <a:schemeClr val="tx1"/>
              </a:solidFill>
            </a:rPr>
            <a:t>Overall management of the school</a:t>
          </a:r>
        </a:p>
      </dgm:t>
    </dgm:pt>
    <dgm:pt modelId="{902C9A0F-DB99-4BC2-B0F6-B4C4D8E85909}" type="parTrans" cxnId="{EE960B8A-6770-4027-9845-0AA17CDB952D}">
      <dgm:prSet/>
      <dgm:spPr/>
      <dgm:t>
        <a:bodyPr/>
        <a:lstStyle/>
        <a:p>
          <a:endParaRPr lang="en-AU"/>
        </a:p>
      </dgm:t>
    </dgm:pt>
    <dgm:pt modelId="{C526FBF2-02AD-4C59-A905-999BC9E7AF51}" type="sibTrans" cxnId="{EE960B8A-6770-4027-9845-0AA17CDB952D}">
      <dgm:prSet/>
      <dgm:spPr/>
      <dgm:t>
        <a:bodyPr/>
        <a:lstStyle/>
        <a:p>
          <a:endParaRPr lang="en-AU"/>
        </a:p>
      </dgm:t>
    </dgm:pt>
    <dgm:pt modelId="{8CC76F07-12BC-4D03-9B4E-ADFA5D45D9E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Leads the school’s education vision</a:t>
          </a:r>
        </a:p>
      </dgm:t>
    </dgm:pt>
    <dgm:pt modelId="{1189F523-DBBA-404F-AA80-BDE011E0AA50}" type="parTrans" cxnId="{000FD6E9-6329-48BC-B5D9-A5325AB12C3E}">
      <dgm:prSet/>
      <dgm:spPr/>
      <dgm:t>
        <a:bodyPr/>
        <a:lstStyle/>
        <a:p>
          <a:endParaRPr lang="en-AU"/>
        </a:p>
      </dgm:t>
    </dgm:pt>
    <dgm:pt modelId="{D5390627-7C8D-47A9-8533-EB02592FB03D}" type="sibTrans" cxnId="{000FD6E9-6329-48BC-B5D9-A5325AB12C3E}">
      <dgm:prSet/>
      <dgm:spPr/>
      <dgm:t>
        <a:bodyPr/>
        <a:lstStyle/>
        <a:p>
          <a:endParaRPr lang="en-AU"/>
        </a:p>
      </dgm:t>
    </dgm:pt>
    <dgm:pt modelId="{1F885052-2B11-4340-9DF0-19C4233CE95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Leads quality teaching &amp; learning</a:t>
          </a:r>
        </a:p>
      </dgm:t>
    </dgm:pt>
    <dgm:pt modelId="{5D191053-21A5-41BE-B0A4-018F846EA4C8}" type="parTrans" cxnId="{B3CC2FC8-2B11-46F6-AB3D-C29E34D4CE54}">
      <dgm:prSet/>
      <dgm:spPr/>
      <dgm:t>
        <a:bodyPr/>
        <a:lstStyle/>
        <a:p>
          <a:endParaRPr lang="en-AU"/>
        </a:p>
      </dgm:t>
    </dgm:pt>
    <dgm:pt modelId="{8D2EC9BD-496B-4878-924C-D5DE7A833F06}" type="sibTrans" cxnId="{B3CC2FC8-2B11-46F6-AB3D-C29E34D4CE54}">
      <dgm:prSet/>
      <dgm:spPr/>
      <dgm:t>
        <a:bodyPr/>
        <a:lstStyle/>
        <a:p>
          <a:endParaRPr lang="en-AU"/>
        </a:p>
      </dgm:t>
    </dgm:pt>
    <dgm:pt modelId="{4DB774DF-58BD-475D-A66C-31D9CCD7B16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Ensures safety &amp; wellbeing of students and staff</a:t>
          </a:r>
        </a:p>
      </dgm:t>
    </dgm:pt>
    <dgm:pt modelId="{BBA105E7-2D4B-4062-9DF2-EA0D25DFFD32}" type="parTrans" cxnId="{6DC02A40-EC08-4984-B27B-0D11FA787B37}">
      <dgm:prSet/>
      <dgm:spPr/>
      <dgm:t>
        <a:bodyPr/>
        <a:lstStyle/>
        <a:p>
          <a:endParaRPr lang="en-AU"/>
        </a:p>
      </dgm:t>
    </dgm:pt>
    <dgm:pt modelId="{22489760-0D8F-4A5B-893F-078D04D124D0}" type="sibTrans" cxnId="{6DC02A40-EC08-4984-B27B-0D11FA787B37}">
      <dgm:prSet/>
      <dgm:spPr/>
      <dgm:t>
        <a:bodyPr/>
        <a:lstStyle/>
        <a:p>
          <a:endParaRPr lang="en-AU"/>
        </a:p>
      </dgm:t>
    </dgm:pt>
    <dgm:pt modelId="{89F9288B-8E7A-49EC-8CE0-0EDCD0C2A61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Fosters a positive school culture and parent engagement</a:t>
          </a:r>
        </a:p>
      </dgm:t>
    </dgm:pt>
    <dgm:pt modelId="{32C13C06-DD7B-4BD7-8CA7-D4D6B4CC0896}" type="parTrans" cxnId="{C9483770-5876-475F-85C7-53C0C67B31CB}">
      <dgm:prSet/>
      <dgm:spPr/>
      <dgm:t>
        <a:bodyPr/>
        <a:lstStyle/>
        <a:p>
          <a:endParaRPr lang="en-AU"/>
        </a:p>
      </dgm:t>
    </dgm:pt>
    <dgm:pt modelId="{170F6A50-A313-4C4D-B924-6FC5512FDA3A}" type="sibTrans" cxnId="{C9483770-5876-475F-85C7-53C0C67B31CB}">
      <dgm:prSet/>
      <dgm:spPr/>
      <dgm:t>
        <a:bodyPr/>
        <a:lstStyle/>
        <a:p>
          <a:endParaRPr lang="en-AU"/>
        </a:p>
      </dgm:t>
    </dgm:pt>
    <dgm:pt modelId="{95ADF66C-2680-4C63-96F4-2F5B624E82A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Ensures the school complies with broader legislative requirements</a:t>
          </a:r>
        </a:p>
      </dgm:t>
    </dgm:pt>
    <dgm:pt modelId="{B0C88ED4-9FC5-4259-BEEE-54341169C0E9}" type="parTrans" cxnId="{7B77E53C-5495-42D2-8FEB-AFB394CA00C4}">
      <dgm:prSet/>
      <dgm:spPr/>
      <dgm:t>
        <a:bodyPr/>
        <a:lstStyle/>
        <a:p>
          <a:endParaRPr lang="en-AU"/>
        </a:p>
      </dgm:t>
    </dgm:pt>
    <dgm:pt modelId="{F02BEBBA-F27B-4FDA-B35E-DDD71D3433EF}" type="sibTrans" cxnId="{7B77E53C-5495-42D2-8FEB-AFB394CA00C4}">
      <dgm:prSet/>
      <dgm:spPr/>
      <dgm:t>
        <a:bodyPr/>
        <a:lstStyle/>
        <a:p>
          <a:endParaRPr lang="en-AU"/>
        </a:p>
      </dgm:t>
    </dgm:pt>
    <dgm:pt modelId="{A09AEE5B-24BA-4BB1-84C6-3136B8F1AAF8}" type="pres">
      <dgm:prSet presAssocID="{3ED3B464-7B3B-4276-BBC3-B1531EBFA3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04B8AA1-DD34-4311-A186-701B254E99E2}" type="pres">
      <dgm:prSet presAssocID="{2B1A45B2-5409-4817-A26E-FA30CB83DBB4}" presName="Parent" presStyleLbl="node0" presStyleIdx="0" presStyleCnt="1">
        <dgm:presLayoutVars>
          <dgm:chMax val="6"/>
          <dgm:chPref val="6"/>
        </dgm:presLayoutVars>
      </dgm:prSet>
      <dgm:spPr/>
    </dgm:pt>
    <dgm:pt modelId="{1997E9DA-5A9A-4606-9F09-5D1ABEEAB604}" type="pres">
      <dgm:prSet presAssocID="{82C8E2DD-1755-4728-8533-A57AB385E0A4}" presName="Accent1" presStyleCnt="0"/>
      <dgm:spPr/>
    </dgm:pt>
    <dgm:pt modelId="{79B26389-64FE-4275-BE45-A0E53C403210}" type="pres">
      <dgm:prSet presAssocID="{82C8E2DD-1755-4728-8533-A57AB385E0A4}" presName="Accent" presStyleLbl="bgShp" presStyleIdx="0" presStyleCnt="6"/>
      <dgm:spPr/>
    </dgm:pt>
    <dgm:pt modelId="{12ADE94D-E883-4E2F-8B8D-55B0B28B1507}" type="pres">
      <dgm:prSet presAssocID="{82C8E2DD-1755-4728-8533-A57AB385E0A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F2C328F-02E0-4066-8703-BC6C6D3F989C}" type="pres">
      <dgm:prSet presAssocID="{8CC76F07-12BC-4D03-9B4E-ADFA5D45D9E1}" presName="Accent2" presStyleCnt="0"/>
      <dgm:spPr/>
    </dgm:pt>
    <dgm:pt modelId="{BEEB10FF-BACE-4B8C-9B05-5E3C31467B78}" type="pres">
      <dgm:prSet presAssocID="{8CC76F07-12BC-4D03-9B4E-ADFA5D45D9E1}" presName="Accent" presStyleLbl="bgShp" presStyleIdx="1" presStyleCnt="6"/>
      <dgm:spPr>
        <a:solidFill>
          <a:schemeClr val="accent6">
            <a:lumMod val="40000"/>
            <a:lumOff val="60000"/>
          </a:schemeClr>
        </a:solidFill>
        <a:ln>
          <a:solidFill>
            <a:srgbClr val="92D050"/>
          </a:solidFill>
        </a:ln>
      </dgm:spPr>
    </dgm:pt>
    <dgm:pt modelId="{AE7A74B6-A6AA-4F07-AC1C-644C03EF73F3}" type="pres">
      <dgm:prSet presAssocID="{8CC76F07-12BC-4D03-9B4E-ADFA5D45D9E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D3349E0-9F71-4D79-B4B0-07732171DE26}" type="pres">
      <dgm:prSet presAssocID="{1F885052-2B11-4340-9DF0-19C4233CE959}" presName="Accent3" presStyleCnt="0"/>
      <dgm:spPr/>
    </dgm:pt>
    <dgm:pt modelId="{A6B2D196-D654-4A67-A091-626F7E3D68EA}" type="pres">
      <dgm:prSet presAssocID="{1F885052-2B11-4340-9DF0-19C4233CE959}" presName="Accent" presStyleLbl="bgShp" presStyleIdx="2" presStyleCnt="6"/>
      <dgm:spPr>
        <a:solidFill>
          <a:schemeClr val="accent6">
            <a:lumMod val="40000"/>
            <a:lumOff val="60000"/>
          </a:schemeClr>
        </a:solidFill>
      </dgm:spPr>
    </dgm:pt>
    <dgm:pt modelId="{00F72135-751A-4C98-B951-071E7BE31DEC}" type="pres">
      <dgm:prSet presAssocID="{1F885052-2B11-4340-9DF0-19C4233CE95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08BD267-C1DD-4CA5-B785-AA50B737C88F}" type="pres">
      <dgm:prSet presAssocID="{4DB774DF-58BD-475D-A66C-31D9CCD7B168}" presName="Accent4" presStyleCnt="0"/>
      <dgm:spPr/>
    </dgm:pt>
    <dgm:pt modelId="{FC35D471-F947-4072-8863-1D6D59BF7466}" type="pres">
      <dgm:prSet presAssocID="{4DB774DF-58BD-475D-A66C-31D9CCD7B168}" presName="Accent" presStyleLbl="bgShp" presStyleIdx="3" presStyleCnt="6"/>
      <dgm:spPr>
        <a:solidFill>
          <a:schemeClr val="accent6">
            <a:lumMod val="40000"/>
            <a:lumOff val="60000"/>
          </a:schemeClr>
        </a:solidFill>
      </dgm:spPr>
    </dgm:pt>
    <dgm:pt modelId="{D9FB625F-CABA-46AF-821D-F405878F0ECC}" type="pres">
      <dgm:prSet presAssocID="{4DB774DF-58BD-475D-A66C-31D9CCD7B16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B2D8B00-AC89-46C5-A5CF-A2770E0C36CC}" type="pres">
      <dgm:prSet presAssocID="{89F9288B-8E7A-49EC-8CE0-0EDCD0C2A617}" presName="Accent5" presStyleCnt="0"/>
      <dgm:spPr/>
    </dgm:pt>
    <dgm:pt modelId="{9362AAD2-2363-4344-88AE-194AFC5C379E}" type="pres">
      <dgm:prSet presAssocID="{89F9288B-8E7A-49EC-8CE0-0EDCD0C2A617}" presName="Accent" presStyleLbl="bgShp" presStyleIdx="4" presStyleCnt="6"/>
      <dgm:spPr>
        <a:solidFill>
          <a:schemeClr val="accent6">
            <a:lumMod val="40000"/>
            <a:lumOff val="60000"/>
          </a:schemeClr>
        </a:solidFill>
      </dgm:spPr>
    </dgm:pt>
    <dgm:pt modelId="{CA0A09FE-81E0-47EC-8882-537B6E2D8223}" type="pres">
      <dgm:prSet presAssocID="{89F9288B-8E7A-49EC-8CE0-0EDCD0C2A61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7A0F997-E5B1-4C45-9370-023A1439240C}" type="pres">
      <dgm:prSet presAssocID="{95ADF66C-2680-4C63-96F4-2F5B624E82A7}" presName="Accent6" presStyleCnt="0"/>
      <dgm:spPr/>
    </dgm:pt>
    <dgm:pt modelId="{1E72331B-7F4C-455C-A87E-E4CF2B0FE798}" type="pres">
      <dgm:prSet presAssocID="{95ADF66C-2680-4C63-96F4-2F5B624E82A7}" presName="Accent" presStyleLbl="bgShp" presStyleIdx="5" presStyleCnt="6"/>
      <dgm:spPr>
        <a:solidFill>
          <a:schemeClr val="accent6">
            <a:lumMod val="40000"/>
            <a:lumOff val="60000"/>
          </a:schemeClr>
        </a:solidFill>
      </dgm:spPr>
    </dgm:pt>
    <dgm:pt modelId="{8C4FCF90-CDFA-48CA-BC95-C2FCDA5E1B9C}" type="pres">
      <dgm:prSet presAssocID="{95ADF66C-2680-4C63-96F4-2F5B624E82A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4186037-2CDD-455E-BDDC-5FBAB8EAC399}" srcId="{3ED3B464-7B3B-4276-BBC3-B1531EBFA34B}" destId="{2B1A45B2-5409-4817-A26E-FA30CB83DBB4}" srcOrd="0" destOrd="0" parTransId="{6B4FED70-A8A7-445F-AE44-8E93446656EB}" sibTransId="{8524EC8D-D0A5-4CD4-823F-F19DA2226610}"/>
    <dgm:cxn modelId="{7B77E53C-5495-42D2-8FEB-AFB394CA00C4}" srcId="{2B1A45B2-5409-4817-A26E-FA30CB83DBB4}" destId="{95ADF66C-2680-4C63-96F4-2F5B624E82A7}" srcOrd="5" destOrd="0" parTransId="{B0C88ED4-9FC5-4259-BEEE-54341169C0E9}" sibTransId="{F02BEBBA-F27B-4FDA-B35E-DDD71D3433EF}"/>
    <dgm:cxn modelId="{7E1DEA3C-9A65-4CC2-AFA4-544BA66F6758}" type="presOf" srcId="{4DB774DF-58BD-475D-A66C-31D9CCD7B168}" destId="{D9FB625F-CABA-46AF-821D-F405878F0ECC}" srcOrd="0" destOrd="0" presId="urn:microsoft.com/office/officeart/2011/layout/HexagonRadial"/>
    <dgm:cxn modelId="{6DC02A40-EC08-4984-B27B-0D11FA787B37}" srcId="{2B1A45B2-5409-4817-A26E-FA30CB83DBB4}" destId="{4DB774DF-58BD-475D-A66C-31D9CCD7B168}" srcOrd="3" destOrd="0" parTransId="{BBA105E7-2D4B-4062-9DF2-EA0D25DFFD32}" sibTransId="{22489760-0D8F-4A5B-893F-078D04D124D0}"/>
    <dgm:cxn modelId="{7BCC415D-CBA6-4F0E-8C72-239A3E83CD1E}" type="presOf" srcId="{82C8E2DD-1755-4728-8533-A57AB385E0A4}" destId="{12ADE94D-E883-4E2F-8B8D-55B0B28B1507}" srcOrd="0" destOrd="0" presId="urn:microsoft.com/office/officeart/2011/layout/HexagonRadial"/>
    <dgm:cxn modelId="{C9483770-5876-475F-85C7-53C0C67B31CB}" srcId="{2B1A45B2-5409-4817-A26E-FA30CB83DBB4}" destId="{89F9288B-8E7A-49EC-8CE0-0EDCD0C2A617}" srcOrd="4" destOrd="0" parTransId="{32C13C06-DD7B-4BD7-8CA7-D4D6B4CC0896}" sibTransId="{170F6A50-A313-4C4D-B924-6FC5512FDA3A}"/>
    <dgm:cxn modelId="{8AA08282-948F-45C6-93DC-30F6D559BE0E}" type="presOf" srcId="{2B1A45B2-5409-4817-A26E-FA30CB83DBB4}" destId="{A04B8AA1-DD34-4311-A186-701B254E99E2}" srcOrd="0" destOrd="0" presId="urn:microsoft.com/office/officeart/2011/layout/HexagonRadial"/>
    <dgm:cxn modelId="{610CA687-8466-4272-BC34-1F9EB47D5CC2}" type="presOf" srcId="{8CC76F07-12BC-4D03-9B4E-ADFA5D45D9E1}" destId="{AE7A74B6-A6AA-4F07-AC1C-644C03EF73F3}" srcOrd="0" destOrd="0" presId="urn:microsoft.com/office/officeart/2011/layout/HexagonRadial"/>
    <dgm:cxn modelId="{EE960B8A-6770-4027-9845-0AA17CDB952D}" srcId="{2B1A45B2-5409-4817-A26E-FA30CB83DBB4}" destId="{82C8E2DD-1755-4728-8533-A57AB385E0A4}" srcOrd="0" destOrd="0" parTransId="{902C9A0F-DB99-4BC2-B0F6-B4C4D8E85909}" sibTransId="{C526FBF2-02AD-4C59-A905-999BC9E7AF51}"/>
    <dgm:cxn modelId="{E692278A-2983-4DDE-948F-0AB4A6A7C84D}" type="presOf" srcId="{3ED3B464-7B3B-4276-BBC3-B1531EBFA34B}" destId="{A09AEE5B-24BA-4BB1-84C6-3136B8F1AAF8}" srcOrd="0" destOrd="0" presId="urn:microsoft.com/office/officeart/2011/layout/HexagonRadial"/>
    <dgm:cxn modelId="{F4397CB3-B293-42D6-A904-5632A92ABCF3}" type="presOf" srcId="{89F9288B-8E7A-49EC-8CE0-0EDCD0C2A617}" destId="{CA0A09FE-81E0-47EC-8882-537B6E2D8223}" srcOrd="0" destOrd="0" presId="urn:microsoft.com/office/officeart/2011/layout/HexagonRadial"/>
    <dgm:cxn modelId="{581E7CE3-B746-477A-B1B9-06477EE5A0EE}" type="presOf" srcId="{1F885052-2B11-4340-9DF0-19C4233CE959}" destId="{00F72135-751A-4C98-B951-071E7BE31DEC}" srcOrd="0" destOrd="0" presId="urn:microsoft.com/office/officeart/2011/layout/HexagonRadial"/>
    <dgm:cxn modelId="{B3CC2FC8-2B11-46F6-AB3D-C29E34D4CE54}" srcId="{2B1A45B2-5409-4817-A26E-FA30CB83DBB4}" destId="{1F885052-2B11-4340-9DF0-19C4233CE959}" srcOrd="2" destOrd="0" parTransId="{5D191053-21A5-41BE-B0A4-018F846EA4C8}" sibTransId="{8D2EC9BD-496B-4878-924C-D5DE7A833F06}"/>
    <dgm:cxn modelId="{000FD6E9-6329-48BC-B5D9-A5325AB12C3E}" srcId="{2B1A45B2-5409-4817-A26E-FA30CB83DBB4}" destId="{8CC76F07-12BC-4D03-9B4E-ADFA5D45D9E1}" srcOrd="1" destOrd="0" parTransId="{1189F523-DBBA-404F-AA80-BDE011E0AA50}" sibTransId="{D5390627-7C8D-47A9-8533-EB02592FB03D}"/>
    <dgm:cxn modelId="{F92F02FB-6F54-40AE-8017-2E3BCC22B311}" type="presOf" srcId="{95ADF66C-2680-4C63-96F4-2F5B624E82A7}" destId="{8C4FCF90-CDFA-48CA-BC95-C2FCDA5E1B9C}" srcOrd="0" destOrd="0" presId="urn:microsoft.com/office/officeart/2011/layout/HexagonRadial"/>
    <dgm:cxn modelId="{5D17F12E-BF19-4DCB-B281-2268341BB8E3}" type="presParOf" srcId="{A09AEE5B-24BA-4BB1-84C6-3136B8F1AAF8}" destId="{A04B8AA1-DD34-4311-A186-701B254E99E2}" srcOrd="0" destOrd="0" presId="urn:microsoft.com/office/officeart/2011/layout/HexagonRadial"/>
    <dgm:cxn modelId="{A8514AF1-4596-438C-84C2-D668F9F86111}" type="presParOf" srcId="{A09AEE5B-24BA-4BB1-84C6-3136B8F1AAF8}" destId="{1997E9DA-5A9A-4606-9F09-5D1ABEEAB604}" srcOrd="1" destOrd="0" presId="urn:microsoft.com/office/officeart/2011/layout/HexagonRadial"/>
    <dgm:cxn modelId="{4124355F-5B24-41FC-9756-2B2F6B140B60}" type="presParOf" srcId="{1997E9DA-5A9A-4606-9F09-5D1ABEEAB604}" destId="{79B26389-64FE-4275-BE45-A0E53C403210}" srcOrd="0" destOrd="0" presId="urn:microsoft.com/office/officeart/2011/layout/HexagonRadial"/>
    <dgm:cxn modelId="{5B48EDA7-A065-4BF2-88DA-BA1CA994342A}" type="presParOf" srcId="{A09AEE5B-24BA-4BB1-84C6-3136B8F1AAF8}" destId="{12ADE94D-E883-4E2F-8B8D-55B0B28B1507}" srcOrd="2" destOrd="0" presId="urn:microsoft.com/office/officeart/2011/layout/HexagonRadial"/>
    <dgm:cxn modelId="{246939AE-A63B-4D5E-84E0-54CB0325CD26}" type="presParOf" srcId="{A09AEE5B-24BA-4BB1-84C6-3136B8F1AAF8}" destId="{2F2C328F-02E0-4066-8703-BC6C6D3F989C}" srcOrd="3" destOrd="0" presId="urn:microsoft.com/office/officeart/2011/layout/HexagonRadial"/>
    <dgm:cxn modelId="{861646BC-6C2A-4218-956F-1735F198D5B1}" type="presParOf" srcId="{2F2C328F-02E0-4066-8703-BC6C6D3F989C}" destId="{BEEB10FF-BACE-4B8C-9B05-5E3C31467B78}" srcOrd="0" destOrd="0" presId="urn:microsoft.com/office/officeart/2011/layout/HexagonRadial"/>
    <dgm:cxn modelId="{D7614B98-DFE8-4B4B-B700-EB40DA007AC8}" type="presParOf" srcId="{A09AEE5B-24BA-4BB1-84C6-3136B8F1AAF8}" destId="{AE7A74B6-A6AA-4F07-AC1C-644C03EF73F3}" srcOrd="4" destOrd="0" presId="urn:microsoft.com/office/officeart/2011/layout/HexagonRadial"/>
    <dgm:cxn modelId="{35B58249-009A-4A3C-B5DB-7807BAC42506}" type="presParOf" srcId="{A09AEE5B-24BA-4BB1-84C6-3136B8F1AAF8}" destId="{FD3349E0-9F71-4D79-B4B0-07732171DE26}" srcOrd="5" destOrd="0" presId="urn:microsoft.com/office/officeart/2011/layout/HexagonRadial"/>
    <dgm:cxn modelId="{B6593D6A-CF41-4EF3-B731-9D78BA9D1991}" type="presParOf" srcId="{FD3349E0-9F71-4D79-B4B0-07732171DE26}" destId="{A6B2D196-D654-4A67-A091-626F7E3D68EA}" srcOrd="0" destOrd="0" presId="urn:microsoft.com/office/officeart/2011/layout/HexagonRadial"/>
    <dgm:cxn modelId="{A14A6AEC-CDD5-40E0-9A2F-B920D38F9D5D}" type="presParOf" srcId="{A09AEE5B-24BA-4BB1-84C6-3136B8F1AAF8}" destId="{00F72135-751A-4C98-B951-071E7BE31DEC}" srcOrd="6" destOrd="0" presId="urn:microsoft.com/office/officeart/2011/layout/HexagonRadial"/>
    <dgm:cxn modelId="{23DE8C52-487D-4886-A8FF-0CBD2211EAC3}" type="presParOf" srcId="{A09AEE5B-24BA-4BB1-84C6-3136B8F1AAF8}" destId="{708BD267-C1DD-4CA5-B785-AA50B737C88F}" srcOrd="7" destOrd="0" presId="urn:microsoft.com/office/officeart/2011/layout/HexagonRadial"/>
    <dgm:cxn modelId="{0F3A6D09-A251-464C-9F9B-13C5F1BD4028}" type="presParOf" srcId="{708BD267-C1DD-4CA5-B785-AA50B737C88F}" destId="{FC35D471-F947-4072-8863-1D6D59BF7466}" srcOrd="0" destOrd="0" presId="urn:microsoft.com/office/officeart/2011/layout/HexagonRadial"/>
    <dgm:cxn modelId="{8024E296-A92A-4FFE-9434-6F8988E16E99}" type="presParOf" srcId="{A09AEE5B-24BA-4BB1-84C6-3136B8F1AAF8}" destId="{D9FB625F-CABA-46AF-821D-F405878F0ECC}" srcOrd="8" destOrd="0" presId="urn:microsoft.com/office/officeart/2011/layout/HexagonRadial"/>
    <dgm:cxn modelId="{3E6DF27D-36F8-461F-BEC4-904EF07534A7}" type="presParOf" srcId="{A09AEE5B-24BA-4BB1-84C6-3136B8F1AAF8}" destId="{8B2D8B00-AC89-46C5-A5CF-A2770E0C36CC}" srcOrd="9" destOrd="0" presId="urn:microsoft.com/office/officeart/2011/layout/HexagonRadial"/>
    <dgm:cxn modelId="{FE716058-53AC-4777-95E7-B6157677CEFD}" type="presParOf" srcId="{8B2D8B00-AC89-46C5-A5CF-A2770E0C36CC}" destId="{9362AAD2-2363-4344-88AE-194AFC5C379E}" srcOrd="0" destOrd="0" presId="urn:microsoft.com/office/officeart/2011/layout/HexagonRadial"/>
    <dgm:cxn modelId="{C1601BA9-38F9-4C99-B9AE-4D08EF1FDB69}" type="presParOf" srcId="{A09AEE5B-24BA-4BB1-84C6-3136B8F1AAF8}" destId="{CA0A09FE-81E0-47EC-8882-537B6E2D8223}" srcOrd="10" destOrd="0" presId="urn:microsoft.com/office/officeart/2011/layout/HexagonRadial"/>
    <dgm:cxn modelId="{417C5F05-749D-479F-9C25-4E70D807472B}" type="presParOf" srcId="{A09AEE5B-24BA-4BB1-84C6-3136B8F1AAF8}" destId="{D7A0F997-E5B1-4C45-9370-023A1439240C}" srcOrd="11" destOrd="0" presId="urn:microsoft.com/office/officeart/2011/layout/HexagonRadial"/>
    <dgm:cxn modelId="{BFA5D385-E538-46A0-8876-5F1AACFAB324}" type="presParOf" srcId="{D7A0F997-E5B1-4C45-9370-023A1439240C}" destId="{1E72331B-7F4C-455C-A87E-E4CF2B0FE798}" srcOrd="0" destOrd="0" presId="urn:microsoft.com/office/officeart/2011/layout/HexagonRadial"/>
    <dgm:cxn modelId="{9729A32C-D3CB-4C84-A159-0351D603A566}" type="presParOf" srcId="{A09AEE5B-24BA-4BB1-84C6-3136B8F1AAF8}" destId="{8C4FCF90-CDFA-48CA-BC95-C2FCDA5E1B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3B464-7B3B-4276-BBC3-B1531EBFA34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B1A45B2-5409-4817-A26E-FA30CB83DBB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AU" sz="1200" dirty="0"/>
            <a:t>Best possible outcomes for all students of the school</a:t>
          </a:r>
        </a:p>
      </dgm:t>
    </dgm:pt>
    <dgm:pt modelId="{6B4FED70-A8A7-445F-AE44-8E93446656EB}" type="parTrans" cxnId="{74186037-2CDD-455E-BDDC-5FBAB8EAC399}">
      <dgm:prSet/>
      <dgm:spPr/>
      <dgm:t>
        <a:bodyPr/>
        <a:lstStyle/>
        <a:p>
          <a:endParaRPr lang="en-AU"/>
        </a:p>
      </dgm:t>
    </dgm:pt>
    <dgm:pt modelId="{8524EC8D-D0A5-4CD4-823F-F19DA2226610}" type="sibTrans" cxnId="{74186037-2CDD-455E-BDDC-5FBAB8EAC399}">
      <dgm:prSet/>
      <dgm:spPr/>
      <dgm:t>
        <a:bodyPr/>
        <a:lstStyle/>
        <a:p>
          <a:endParaRPr lang="en-AU"/>
        </a:p>
      </dgm:t>
    </dgm:pt>
    <dgm:pt modelId="{82C8E2DD-1755-4728-8533-A57AB385E0A4}">
      <dgm:prSet phldrT="[Text]" custT="1"/>
      <dgm:spPr/>
      <dgm:t>
        <a:bodyPr/>
        <a:lstStyle/>
        <a:p>
          <a:r>
            <a:rPr lang="en-AU" sz="1200" b="1" dirty="0">
              <a:solidFill>
                <a:schemeClr val="tx1"/>
              </a:solidFill>
            </a:rPr>
            <a:t>Promote the interests of the school</a:t>
          </a:r>
        </a:p>
      </dgm:t>
    </dgm:pt>
    <dgm:pt modelId="{902C9A0F-DB99-4BC2-B0F6-B4C4D8E85909}" type="parTrans" cxnId="{EE960B8A-6770-4027-9845-0AA17CDB952D}">
      <dgm:prSet/>
      <dgm:spPr/>
      <dgm:t>
        <a:bodyPr/>
        <a:lstStyle/>
        <a:p>
          <a:endParaRPr lang="en-AU"/>
        </a:p>
      </dgm:t>
    </dgm:pt>
    <dgm:pt modelId="{C526FBF2-02AD-4C59-A905-999BC9E7AF51}" type="sibTrans" cxnId="{EE960B8A-6770-4027-9845-0AA17CDB952D}">
      <dgm:prSet/>
      <dgm:spPr/>
      <dgm:t>
        <a:bodyPr/>
        <a:lstStyle/>
        <a:p>
          <a:endParaRPr lang="en-AU"/>
        </a:p>
      </dgm:t>
    </dgm:pt>
    <dgm:pt modelId="{8CC76F07-12BC-4D03-9B4E-ADFA5D45D9E1}">
      <dgm:prSet phldrT="[Text]" custT="1"/>
      <dgm:spPr/>
      <dgm:t>
        <a:bodyPr/>
        <a:lstStyle/>
        <a:p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Foster community interest in educational matters</a:t>
          </a:r>
        </a:p>
      </dgm:t>
    </dgm:pt>
    <dgm:pt modelId="{1189F523-DBBA-404F-AA80-BDE011E0AA50}" type="parTrans" cxnId="{000FD6E9-6329-48BC-B5D9-A5325AB12C3E}">
      <dgm:prSet/>
      <dgm:spPr/>
      <dgm:t>
        <a:bodyPr/>
        <a:lstStyle/>
        <a:p>
          <a:endParaRPr lang="en-AU"/>
        </a:p>
      </dgm:t>
    </dgm:pt>
    <dgm:pt modelId="{D5390627-7C8D-47A9-8533-EB02592FB03D}" type="sibTrans" cxnId="{000FD6E9-6329-48BC-B5D9-A5325AB12C3E}">
      <dgm:prSet/>
      <dgm:spPr/>
      <dgm:t>
        <a:bodyPr/>
        <a:lstStyle/>
        <a:p>
          <a:endParaRPr lang="en-AU"/>
        </a:p>
      </dgm:t>
    </dgm:pt>
    <dgm:pt modelId="{1F885052-2B11-4340-9DF0-19C4233CE959}">
      <dgm:prSet phldrT="[Text]" custT="1"/>
      <dgm:spPr/>
      <dgm:t>
        <a:bodyPr/>
        <a:lstStyle/>
        <a:p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Encourage closer cooperation in the school community</a:t>
          </a:r>
        </a:p>
      </dgm:t>
    </dgm:pt>
    <dgm:pt modelId="{5D191053-21A5-41BE-B0A4-018F846EA4C8}" type="parTrans" cxnId="{B3CC2FC8-2B11-46F6-AB3D-C29E34D4CE54}">
      <dgm:prSet/>
      <dgm:spPr/>
      <dgm:t>
        <a:bodyPr/>
        <a:lstStyle/>
        <a:p>
          <a:endParaRPr lang="en-AU"/>
        </a:p>
      </dgm:t>
    </dgm:pt>
    <dgm:pt modelId="{8D2EC9BD-496B-4878-924C-D5DE7A833F06}" type="sibTrans" cxnId="{B3CC2FC8-2B11-46F6-AB3D-C29E34D4CE54}">
      <dgm:prSet/>
      <dgm:spPr/>
      <dgm:t>
        <a:bodyPr/>
        <a:lstStyle/>
        <a:p>
          <a:endParaRPr lang="en-AU"/>
        </a:p>
      </dgm:t>
    </dgm:pt>
    <dgm:pt modelId="{4DB774DF-58BD-475D-A66C-31D9CCD7B168}">
      <dgm:prSet phldrT="[Text]" custT="1"/>
      <dgm:spPr/>
      <dgm:t>
        <a:bodyPr/>
        <a:lstStyle/>
        <a:p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May fundraise for the school</a:t>
          </a:r>
        </a:p>
      </dgm:t>
    </dgm:pt>
    <dgm:pt modelId="{BBA105E7-2D4B-4062-9DF2-EA0D25DFFD32}" type="parTrans" cxnId="{6DC02A40-EC08-4984-B27B-0D11FA787B37}">
      <dgm:prSet/>
      <dgm:spPr/>
      <dgm:t>
        <a:bodyPr/>
        <a:lstStyle/>
        <a:p>
          <a:endParaRPr lang="en-AU"/>
        </a:p>
      </dgm:t>
    </dgm:pt>
    <dgm:pt modelId="{22489760-0D8F-4A5B-893F-078D04D124D0}" type="sibTrans" cxnId="{6DC02A40-EC08-4984-B27B-0D11FA787B37}">
      <dgm:prSet/>
      <dgm:spPr/>
      <dgm:t>
        <a:bodyPr/>
        <a:lstStyle/>
        <a:p>
          <a:endParaRPr lang="en-AU"/>
        </a:p>
      </dgm:t>
    </dgm:pt>
    <dgm:pt modelId="{89F9288B-8E7A-49EC-8CE0-0EDCD0C2A617}">
      <dgm:prSet phldrT="[Text]" custT="1"/>
      <dgm:spPr/>
      <dgm:t>
        <a:bodyPr/>
        <a:lstStyle/>
        <a:p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Provide fair and balanced advice about school matters</a:t>
          </a:r>
        </a:p>
      </dgm:t>
    </dgm:pt>
    <dgm:pt modelId="{32C13C06-DD7B-4BD7-8CA7-D4D6B4CC0896}" type="parTrans" cxnId="{C9483770-5876-475F-85C7-53C0C67B31CB}">
      <dgm:prSet/>
      <dgm:spPr/>
      <dgm:t>
        <a:bodyPr/>
        <a:lstStyle/>
        <a:p>
          <a:endParaRPr lang="en-AU"/>
        </a:p>
      </dgm:t>
    </dgm:pt>
    <dgm:pt modelId="{170F6A50-A313-4C4D-B924-6FC5512FDA3A}" type="sibTrans" cxnId="{C9483770-5876-475F-85C7-53C0C67B31CB}">
      <dgm:prSet/>
      <dgm:spPr/>
      <dgm:t>
        <a:bodyPr/>
        <a:lstStyle/>
        <a:p>
          <a:endParaRPr lang="en-AU"/>
        </a:p>
      </dgm:t>
    </dgm:pt>
    <dgm:pt modelId="{95ADF66C-2680-4C63-96F4-2F5B624E82A7}">
      <dgm:prSet phldrT="[Text]" custT="1"/>
      <dgm:spPr/>
      <dgm:t>
        <a:bodyPr/>
        <a:lstStyle/>
        <a:p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Contribute to a positive school culture</a:t>
          </a:r>
        </a:p>
      </dgm:t>
    </dgm:pt>
    <dgm:pt modelId="{B0C88ED4-9FC5-4259-BEEE-54341169C0E9}" type="parTrans" cxnId="{7B77E53C-5495-42D2-8FEB-AFB394CA00C4}">
      <dgm:prSet/>
      <dgm:spPr/>
      <dgm:t>
        <a:bodyPr/>
        <a:lstStyle/>
        <a:p>
          <a:endParaRPr lang="en-AU"/>
        </a:p>
      </dgm:t>
    </dgm:pt>
    <dgm:pt modelId="{F02BEBBA-F27B-4FDA-B35E-DDD71D3433EF}" type="sibTrans" cxnId="{7B77E53C-5495-42D2-8FEB-AFB394CA00C4}">
      <dgm:prSet/>
      <dgm:spPr/>
      <dgm:t>
        <a:bodyPr/>
        <a:lstStyle/>
        <a:p>
          <a:endParaRPr lang="en-AU"/>
        </a:p>
      </dgm:t>
    </dgm:pt>
    <dgm:pt modelId="{A09AEE5B-24BA-4BB1-84C6-3136B8F1AAF8}" type="pres">
      <dgm:prSet presAssocID="{3ED3B464-7B3B-4276-BBC3-B1531EBFA3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04B8AA1-DD34-4311-A186-701B254E99E2}" type="pres">
      <dgm:prSet presAssocID="{2B1A45B2-5409-4817-A26E-FA30CB83DBB4}" presName="Parent" presStyleLbl="node0" presStyleIdx="0" presStyleCnt="1">
        <dgm:presLayoutVars>
          <dgm:chMax val="6"/>
          <dgm:chPref val="6"/>
        </dgm:presLayoutVars>
      </dgm:prSet>
      <dgm:spPr/>
    </dgm:pt>
    <dgm:pt modelId="{1997E9DA-5A9A-4606-9F09-5D1ABEEAB604}" type="pres">
      <dgm:prSet presAssocID="{82C8E2DD-1755-4728-8533-A57AB385E0A4}" presName="Accent1" presStyleCnt="0"/>
      <dgm:spPr/>
    </dgm:pt>
    <dgm:pt modelId="{79B26389-64FE-4275-BE45-A0E53C403210}" type="pres">
      <dgm:prSet presAssocID="{82C8E2DD-1755-4728-8533-A57AB385E0A4}" presName="Accent" presStyleLbl="bgShp" presStyleIdx="0" presStyleCnt="6"/>
      <dgm:spPr/>
    </dgm:pt>
    <dgm:pt modelId="{12ADE94D-E883-4E2F-8B8D-55B0B28B1507}" type="pres">
      <dgm:prSet presAssocID="{82C8E2DD-1755-4728-8533-A57AB385E0A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F2C328F-02E0-4066-8703-BC6C6D3F989C}" type="pres">
      <dgm:prSet presAssocID="{8CC76F07-12BC-4D03-9B4E-ADFA5D45D9E1}" presName="Accent2" presStyleCnt="0"/>
      <dgm:spPr/>
    </dgm:pt>
    <dgm:pt modelId="{BEEB10FF-BACE-4B8C-9B05-5E3C31467B78}" type="pres">
      <dgm:prSet presAssocID="{8CC76F07-12BC-4D03-9B4E-ADFA5D45D9E1}" presName="Accent" presStyleLbl="bgShp" presStyleIdx="1" presStyleCnt="6"/>
      <dgm:spPr/>
    </dgm:pt>
    <dgm:pt modelId="{AE7A74B6-A6AA-4F07-AC1C-644C03EF73F3}" type="pres">
      <dgm:prSet presAssocID="{8CC76F07-12BC-4D03-9B4E-ADFA5D45D9E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D3349E0-9F71-4D79-B4B0-07732171DE26}" type="pres">
      <dgm:prSet presAssocID="{1F885052-2B11-4340-9DF0-19C4233CE959}" presName="Accent3" presStyleCnt="0"/>
      <dgm:spPr/>
    </dgm:pt>
    <dgm:pt modelId="{A6B2D196-D654-4A67-A091-626F7E3D68EA}" type="pres">
      <dgm:prSet presAssocID="{1F885052-2B11-4340-9DF0-19C4233CE959}" presName="Accent" presStyleLbl="bgShp" presStyleIdx="2" presStyleCnt="6"/>
      <dgm:spPr/>
    </dgm:pt>
    <dgm:pt modelId="{00F72135-751A-4C98-B951-071E7BE31DEC}" type="pres">
      <dgm:prSet presAssocID="{1F885052-2B11-4340-9DF0-19C4233CE95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08BD267-C1DD-4CA5-B785-AA50B737C88F}" type="pres">
      <dgm:prSet presAssocID="{4DB774DF-58BD-475D-A66C-31D9CCD7B168}" presName="Accent4" presStyleCnt="0"/>
      <dgm:spPr/>
    </dgm:pt>
    <dgm:pt modelId="{FC35D471-F947-4072-8863-1D6D59BF7466}" type="pres">
      <dgm:prSet presAssocID="{4DB774DF-58BD-475D-A66C-31D9CCD7B168}" presName="Accent" presStyleLbl="bgShp" presStyleIdx="3" presStyleCnt="6"/>
      <dgm:spPr/>
    </dgm:pt>
    <dgm:pt modelId="{D9FB625F-CABA-46AF-821D-F405878F0ECC}" type="pres">
      <dgm:prSet presAssocID="{4DB774DF-58BD-475D-A66C-31D9CCD7B16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B2D8B00-AC89-46C5-A5CF-A2770E0C36CC}" type="pres">
      <dgm:prSet presAssocID="{89F9288B-8E7A-49EC-8CE0-0EDCD0C2A617}" presName="Accent5" presStyleCnt="0"/>
      <dgm:spPr/>
    </dgm:pt>
    <dgm:pt modelId="{9362AAD2-2363-4344-88AE-194AFC5C379E}" type="pres">
      <dgm:prSet presAssocID="{89F9288B-8E7A-49EC-8CE0-0EDCD0C2A617}" presName="Accent" presStyleLbl="bgShp" presStyleIdx="4" presStyleCnt="6"/>
      <dgm:spPr/>
    </dgm:pt>
    <dgm:pt modelId="{CA0A09FE-81E0-47EC-8882-537B6E2D8223}" type="pres">
      <dgm:prSet presAssocID="{89F9288B-8E7A-49EC-8CE0-0EDCD0C2A61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7A0F997-E5B1-4C45-9370-023A1439240C}" type="pres">
      <dgm:prSet presAssocID="{95ADF66C-2680-4C63-96F4-2F5B624E82A7}" presName="Accent6" presStyleCnt="0"/>
      <dgm:spPr/>
    </dgm:pt>
    <dgm:pt modelId="{1E72331B-7F4C-455C-A87E-E4CF2B0FE798}" type="pres">
      <dgm:prSet presAssocID="{95ADF66C-2680-4C63-96F4-2F5B624E82A7}" presName="Accent" presStyleLbl="bgShp" presStyleIdx="5" presStyleCnt="6"/>
      <dgm:spPr/>
    </dgm:pt>
    <dgm:pt modelId="{8C4FCF90-CDFA-48CA-BC95-C2FCDA5E1B9C}" type="pres">
      <dgm:prSet presAssocID="{95ADF66C-2680-4C63-96F4-2F5B624E82A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4186037-2CDD-455E-BDDC-5FBAB8EAC399}" srcId="{3ED3B464-7B3B-4276-BBC3-B1531EBFA34B}" destId="{2B1A45B2-5409-4817-A26E-FA30CB83DBB4}" srcOrd="0" destOrd="0" parTransId="{6B4FED70-A8A7-445F-AE44-8E93446656EB}" sibTransId="{8524EC8D-D0A5-4CD4-823F-F19DA2226610}"/>
    <dgm:cxn modelId="{7B77E53C-5495-42D2-8FEB-AFB394CA00C4}" srcId="{2B1A45B2-5409-4817-A26E-FA30CB83DBB4}" destId="{95ADF66C-2680-4C63-96F4-2F5B624E82A7}" srcOrd="5" destOrd="0" parTransId="{B0C88ED4-9FC5-4259-BEEE-54341169C0E9}" sibTransId="{F02BEBBA-F27B-4FDA-B35E-DDD71D3433EF}"/>
    <dgm:cxn modelId="{7E1DEA3C-9A65-4CC2-AFA4-544BA66F6758}" type="presOf" srcId="{4DB774DF-58BD-475D-A66C-31D9CCD7B168}" destId="{D9FB625F-CABA-46AF-821D-F405878F0ECC}" srcOrd="0" destOrd="0" presId="urn:microsoft.com/office/officeart/2011/layout/HexagonRadial"/>
    <dgm:cxn modelId="{6DC02A40-EC08-4984-B27B-0D11FA787B37}" srcId="{2B1A45B2-5409-4817-A26E-FA30CB83DBB4}" destId="{4DB774DF-58BD-475D-A66C-31D9CCD7B168}" srcOrd="3" destOrd="0" parTransId="{BBA105E7-2D4B-4062-9DF2-EA0D25DFFD32}" sibTransId="{22489760-0D8F-4A5B-893F-078D04D124D0}"/>
    <dgm:cxn modelId="{7BCC415D-CBA6-4F0E-8C72-239A3E83CD1E}" type="presOf" srcId="{82C8E2DD-1755-4728-8533-A57AB385E0A4}" destId="{12ADE94D-E883-4E2F-8B8D-55B0B28B1507}" srcOrd="0" destOrd="0" presId="urn:microsoft.com/office/officeart/2011/layout/HexagonRadial"/>
    <dgm:cxn modelId="{C9483770-5876-475F-85C7-53C0C67B31CB}" srcId="{2B1A45B2-5409-4817-A26E-FA30CB83DBB4}" destId="{89F9288B-8E7A-49EC-8CE0-0EDCD0C2A617}" srcOrd="4" destOrd="0" parTransId="{32C13C06-DD7B-4BD7-8CA7-D4D6B4CC0896}" sibTransId="{170F6A50-A313-4C4D-B924-6FC5512FDA3A}"/>
    <dgm:cxn modelId="{8AA08282-948F-45C6-93DC-30F6D559BE0E}" type="presOf" srcId="{2B1A45B2-5409-4817-A26E-FA30CB83DBB4}" destId="{A04B8AA1-DD34-4311-A186-701B254E99E2}" srcOrd="0" destOrd="0" presId="urn:microsoft.com/office/officeart/2011/layout/HexagonRadial"/>
    <dgm:cxn modelId="{610CA687-8466-4272-BC34-1F9EB47D5CC2}" type="presOf" srcId="{8CC76F07-12BC-4D03-9B4E-ADFA5D45D9E1}" destId="{AE7A74B6-A6AA-4F07-AC1C-644C03EF73F3}" srcOrd="0" destOrd="0" presId="urn:microsoft.com/office/officeart/2011/layout/HexagonRadial"/>
    <dgm:cxn modelId="{EE960B8A-6770-4027-9845-0AA17CDB952D}" srcId="{2B1A45B2-5409-4817-A26E-FA30CB83DBB4}" destId="{82C8E2DD-1755-4728-8533-A57AB385E0A4}" srcOrd="0" destOrd="0" parTransId="{902C9A0F-DB99-4BC2-B0F6-B4C4D8E85909}" sibTransId="{C526FBF2-02AD-4C59-A905-999BC9E7AF51}"/>
    <dgm:cxn modelId="{E692278A-2983-4DDE-948F-0AB4A6A7C84D}" type="presOf" srcId="{3ED3B464-7B3B-4276-BBC3-B1531EBFA34B}" destId="{A09AEE5B-24BA-4BB1-84C6-3136B8F1AAF8}" srcOrd="0" destOrd="0" presId="urn:microsoft.com/office/officeart/2011/layout/HexagonRadial"/>
    <dgm:cxn modelId="{F4397CB3-B293-42D6-A904-5632A92ABCF3}" type="presOf" srcId="{89F9288B-8E7A-49EC-8CE0-0EDCD0C2A617}" destId="{CA0A09FE-81E0-47EC-8882-537B6E2D8223}" srcOrd="0" destOrd="0" presId="urn:microsoft.com/office/officeart/2011/layout/HexagonRadial"/>
    <dgm:cxn modelId="{581E7CE3-B746-477A-B1B9-06477EE5A0EE}" type="presOf" srcId="{1F885052-2B11-4340-9DF0-19C4233CE959}" destId="{00F72135-751A-4C98-B951-071E7BE31DEC}" srcOrd="0" destOrd="0" presId="urn:microsoft.com/office/officeart/2011/layout/HexagonRadial"/>
    <dgm:cxn modelId="{B3CC2FC8-2B11-46F6-AB3D-C29E34D4CE54}" srcId="{2B1A45B2-5409-4817-A26E-FA30CB83DBB4}" destId="{1F885052-2B11-4340-9DF0-19C4233CE959}" srcOrd="2" destOrd="0" parTransId="{5D191053-21A5-41BE-B0A4-018F846EA4C8}" sibTransId="{8D2EC9BD-496B-4878-924C-D5DE7A833F06}"/>
    <dgm:cxn modelId="{000FD6E9-6329-48BC-B5D9-A5325AB12C3E}" srcId="{2B1A45B2-5409-4817-A26E-FA30CB83DBB4}" destId="{8CC76F07-12BC-4D03-9B4E-ADFA5D45D9E1}" srcOrd="1" destOrd="0" parTransId="{1189F523-DBBA-404F-AA80-BDE011E0AA50}" sibTransId="{D5390627-7C8D-47A9-8533-EB02592FB03D}"/>
    <dgm:cxn modelId="{F92F02FB-6F54-40AE-8017-2E3BCC22B311}" type="presOf" srcId="{95ADF66C-2680-4C63-96F4-2F5B624E82A7}" destId="{8C4FCF90-CDFA-48CA-BC95-C2FCDA5E1B9C}" srcOrd="0" destOrd="0" presId="urn:microsoft.com/office/officeart/2011/layout/HexagonRadial"/>
    <dgm:cxn modelId="{5D17F12E-BF19-4DCB-B281-2268341BB8E3}" type="presParOf" srcId="{A09AEE5B-24BA-4BB1-84C6-3136B8F1AAF8}" destId="{A04B8AA1-DD34-4311-A186-701B254E99E2}" srcOrd="0" destOrd="0" presId="urn:microsoft.com/office/officeart/2011/layout/HexagonRadial"/>
    <dgm:cxn modelId="{A8514AF1-4596-438C-84C2-D668F9F86111}" type="presParOf" srcId="{A09AEE5B-24BA-4BB1-84C6-3136B8F1AAF8}" destId="{1997E9DA-5A9A-4606-9F09-5D1ABEEAB604}" srcOrd="1" destOrd="0" presId="urn:microsoft.com/office/officeart/2011/layout/HexagonRadial"/>
    <dgm:cxn modelId="{4124355F-5B24-41FC-9756-2B2F6B140B60}" type="presParOf" srcId="{1997E9DA-5A9A-4606-9F09-5D1ABEEAB604}" destId="{79B26389-64FE-4275-BE45-A0E53C403210}" srcOrd="0" destOrd="0" presId="urn:microsoft.com/office/officeart/2011/layout/HexagonRadial"/>
    <dgm:cxn modelId="{5B48EDA7-A065-4BF2-88DA-BA1CA994342A}" type="presParOf" srcId="{A09AEE5B-24BA-4BB1-84C6-3136B8F1AAF8}" destId="{12ADE94D-E883-4E2F-8B8D-55B0B28B1507}" srcOrd="2" destOrd="0" presId="urn:microsoft.com/office/officeart/2011/layout/HexagonRadial"/>
    <dgm:cxn modelId="{246939AE-A63B-4D5E-84E0-54CB0325CD26}" type="presParOf" srcId="{A09AEE5B-24BA-4BB1-84C6-3136B8F1AAF8}" destId="{2F2C328F-02E0-4066-8703-BC6C6D3F989C}" srcOrd="3" destOrd="0" presId="urn:microsoft.com/office/officeart/2011/layout/HexagonRadial"/>
    <dgm:cxn modelId="{861646BC-6C2A-4218-956F-1735F198D5B1}" type="presParOf" srcId="{2F2C328F-02E0-4066-8703-BC6C6D3F989C}" destId="{BEEB10FF-BACE-4B8C-9B05-5E3C31467B78}" srcOrd="0" destOrd="0" presId="urn:microsoft.com/office/officeart/2011/layout/HexagonRadial"/>
    <dgm:cxn modelId="{D7614B98-DFE8-4B4B-B700-EB40DA007AC8}" type="presParOf" srcId="{A09AEE5B-24BA-4BB1-84C6-3136B8F1AAF8}" destId="{AE7A74B6-A6AA-4F07-AC1C-644C03EF73F3}" srcOrd="4" destOrd="0" presId="urn:microsoft.com/office/officeart/2011/layout/HexagonRadial"/>
    <dgm:cxn modelId="{35B58249-009A-4A3C-B5DB-7807BAC42506}" type="presParOf" srcId="{A09AEE5B-24BA-4BB1-84C6-3136B8F1AAF8}" destId="{FD3349E0-9F71-4D79-B4B0-07732171DE26}" srcOrd="5" destOrd="0" presId="urn:microsoft.com/office/officeart/2011/layout/HexagonRadial"/>
    <dgm:cxn modelId="{B6593D6A-CF41-4EF3-B731-9D78BA9D1991}" type="presParOf" srcId="{FD3349E0-9F71-4D79-B4B0-07732171DE26}" destId="{A6B2D196-D654-4A67-A091-626F7E3D68EA}" srcOrd="0" destOrd="0" presId="urn:microsoft.com/office/officeart/2011/layout/HexagonRadial"/>
    <dgm:cxn modelId="{A14A6AEC-CDD5-40E0-9A2F-B920D38F9D5D}" type="presParOf" srcId="{A09AEE5B-24BA-4BB1-84C6-3136B8F1AAF8}" destId="{00F72135-751A-4C98-B951-071E7BE31DEC}" srcOrd="6" destOrd="0" presId="urn:microsoft.com/office/officeart/2011/layout/HexagonRadial"/>
    <dgm:cxn modelId="{23DE8C52-487D-4886-A8FF-0CBD2211EAC3}" type="presParOf" srcId="{A09AEE5B-24BA-4BB1-84C6-3136B8F1AAF8}" destId="{708BD267-C1DD-4CA5-B785-AA50B737C88F}" srcOrd="7" destOrd="0" presId="urn:microsoft.com/office/officeart/2011/layout/HexagonRadial"/>
    <dgm:cxn modelId="{0F3A6D09-A251-464C-9F9B-13C5F1BD4028}" type="presParOf" srcId="{708BD267-C1DD-4CA5-B785-AA50B737C88F}" destId="{FC35D471-F947-4072-8863-1D6D59BF7466}" srcOrd="0" destOrd="0" presId="urn:microsoft.com/office/officeart/2011/layout/HexagonRadial"/>
    <dgm:cxn modelId="{8024E296-A92A-4FFE-9434-6F8988E16E99}" type="presParOf" srcId="{A09AEE5B-24BA-4BB1-84C6-3136B8F1AAF8}" destId="{D9FB625F-CABA-46AF-821D-F405878F0ECC}" srcOrd="8" destOrd="0" presId="urn:microsoft.com/office/officeart/2011/layout/HexagonRadial"/>
    <dgm:cxn modelId="{3E6DF27D-36F8-461F-BEC4-904EF07534A7}" type="presParOf" srcId="{A09AEE5B-24BA-4BB1-84C6-3136B8F1AAF8}" destId="{8B2D8B00-AC89-46C5-A5CF-A2770E0C36CC}" srcOrd="9" destOrd="0" presId="urn:microsoft.com/office/officeart/2011/layout/HexagonRadial"/>
    <dgm:cxn modelId="{FE716058-53AC-4777-95E7-B6157677CEFD}" type="presParOf" srcId="{8B2D8B00-AC89-46C5-A5CF-A2770E0C36CC}" destId="{9362AAD2-2363-4344-88AE-194AFC5C379E}" srcOrd="0" destOrd="0" presId="urn:microsoft.com/office/officeart/2011/layout/HexagonRadial"/>
    <dgm:cxn modelId="{C1601BA9-38F9-4C99-B9AE-4D08EF1FDB69}" type="presParOf" srcId="{A09AEE5B-24BA-4BB1-84C6-3136B8F1AAF8}" destId="{CA0A09FE-81E0-47EC-8882-537B6E2D8223}" srcOrd="10" destOrd="0" presId="urn:microsoft.com/office/officeart/2011/layout/HexagonRadial"/>
    <dgm:cxn modelId="{417C5F05-749D-479F-9C25-4E70D807472B}" type="presParOf" srcId="{A09AEE5B-24BA-4BB1-84C6-3136B8F1AAF8}" destId="{D7A0F997-E5B1-4C45-9370-023A1439240C}" srcOrd="11" destOrd="0" presId="urn:microsoft.com/office/officeart/2011/layout/HexagonRadial"/>
    <dgm:cxn modelId="{BFA5D385-E538-46A0-8876-5F1AACFAB324}" type="presParOf" srcId="{D7A0F997-E5B1-4C45-9370-023A1439240C}" destId="{1E72331B-7F4C-455C-A87E-E4CF2B0FE798}" srcOrd="0" destOrd="0" presId="urn:microsoft.com/office/officeart/2011/layout/HexagonRadial"/>
    <dgm:cxn modelId="{9729A32C-D3CB-4C84-A159-0351D603A566}" type="presParOf" srcId="{A09AEE5B-24BA-4BB1-84C6-3136B8F1AAF8}" destId="{8C4FCF90-CDFA-48CA-BC95-C2FCDA5E1B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B8AA1-DD34-4311-A186-701B254E99E2}">
      <dsp:nvSpPr>
        <dsp:cNvPr id="0" name=""/>
        <dsp:cNvSpPr/>
      </dsp:nvSpPr>
      <dsp:spPr>
        <a:xfrm>
          <a:off x="3016526" y="1458026"/>
          <a:ext cx="1853215" cy="160310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Best possible outcomes for all students of the school</a:t>
          </a:r>
        </a:p>
      </dsp:txBody>
      <dsp:txXfrm>
        <a:off x="3323630" y="1723683"/>
        <a:ext cx="1239007" cy="1071792"/>
      </dsp:txXfrm>
    </dsp:sp>
    <dsp:sp modelId="{BEEB10FF-BACE-4B8C-9B05-5E3C31467B78}">
      <dsp:nvSpPr>
        <dsp:cNvPr id="0" name=""/>
        <dsp:cNvSpPr/>
      </dsp:nvSpPr>
      <dsp:spPr>
        <a:xfrm>
          <a:off x="4176995" y="691048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DE94D-E883-4E2F-8B8D-55B0B28B1507}">
      <dsp:nvSpPr>
        <dsp:cNvPr id="0" name=""/>
        <dsp:cNvSpPr/>
      </dsp:nvSpPr>
      <dsp:spPr>
        <a:xfrm>
          <a:off x="3187234" y="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</a:rPr>
            <a:t>Overall management of the school</a:t>
          </a:r>
        </a:p>
      </dsp:txBody>
      <dsp:txXfrm>
        <a:off x="3438914" y="217733"/>
        <a:ext cx="1015336" cy="878385"/>
      </dsp:txXfrm>
    </dsp:sp>
    <dsp:sp modelId="{A6B2D196-D654-4A67-A091-626F7E3D68EA}">
      <dsp:nvSpPr>
        <dsp:cNvPr id="0" name=""/>
        <dsp:cNvSpPr/>
      </dsp:nvSpPr>
      <dsp:spPr>
        <a:xfrm>
          <a:off x="4993031" y="1817335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A74B6-A6AA-4F07-AC1C-644C03EF73F3}">
      <dsp:nvSpPr>
        <dsp:cNvPr id="0" name=""/>
        <dsp:cNvSpPr/>
      </dsp:nvSpPr>
      <dsp:spPr>
        <a:xfrm>
          <a:off x="4580056" y="808106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Leads the school’s education vision</a:t>
          </a:r>
        </a:p>
      </dsp:txBody>
      <dsp:txXfrm>
        <a:off x="4831736" y="1025839"/>
        <a:ext cx="1015336" cy="878385"/>
      </dsp:txXfrm>
    </dsp:sp>
    <dsp:sp modelId="{FC35D471-F947-4072-8863-1D6D59BF7466}">
      <dsp:nvSpPr>
        <dsp:cNvPr id="0" name=""/>
        <dsp:cNvSpPr/>
      </dsp:nvSpPr>
      <dsp:spPr>
        <a:xfrm>
          <a:off x="4426160" y="3088702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72135-751A-4C98-B951-071E7BE31DEC}">
      <dsp:nvSpPr>
        <dsp:cNvPr id="0" name=""/>
        <dsp:cNvSpPr/>
      </dsp:nvSpPr>
      <dsp:spPr>
        <a:xfrm>
          <a:off x="4580056" y="239675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Leads quality teaching &amp; learning</a:t>
          </a:r>
        </a:p>
      </dsp:txBody>
      <dsp:txXfrm>
        <a:off x="4831736" y="2614483"/>
        <a:ext cx="1015336" cy="878385"/>
      </dsp:txXfrm>
    </dsp:sp>
    <dsp:sp modelId="{9362AAD2-2363-4344-88AE-194AFC5C379E}">
      <dsp:nvSpPr>
        <dsp:cNvPr id="0" name=""/>
        <dsp:cNvSpPr/>
      </dsp:nvSpPr>
      <dsp:spPr>
        <a:xfrm>
          <a:off x="3019975" y="3220675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B625F-CABA-46AF-821D-F405878F0ECC}">
      <dsp:nvSpPr>
        <dsp:cNvPr id="0" name=""/>
        <dsp:cNvSpPr/>
      </dsp:nvSpPr>
      <dsp:spPr>
        <a:xfrm>
          <a:off x="3187234" y="320576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Ensures safety &amp; wellbeing of students and staff</a:t>
          </a:r>
        </a:p>
      </dsp:txBody>
      <dsp:txXfrm>
        <a:off x="3438914" y="3423493"/>
        <a:ext cx="1015336" cy="878385"/>
      </dsp:txXfrm>
    </dsp:sp>
    <dsp:sp modelId="{1E72331B-7F4C-455C-A87E-E4CF2B0FE798}">
      <dsp:nvSpPr>
        <dsp:cNvPr id="0" name=""/>
        <dsp:cNvSpPr/>
      </dsp:nvSpPr>
      <dsp:spPr>
        <a:xfrm>
          <a:off x="2190576" y="2094840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A09FE-81E0-47EC-8882-537B6E2D8223}">
      <dsp:nvSpPr>
        <dsp:cNvPr id="0" name=""/>
        <dsp:cNvSpPr/>
      </dsp:nvSpPr>
      <dsp:spPr>
        <a:xfrm>
          <a:off x="1787947" y="2397654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Fosters a positive school culture and parent engagement</a:t>
          </a:r>
        </a:p>
      </dsp:txBody>
      <dsp:txXfrm>
        <a:off x="2039627" y="2615387"/>
        <a:ext cx="1015336" cy="878385"/>
      </dsp:txXfrm>
    </dsp:sp>
    <dsp:sp modelId="{8C4FCF90-CDFA-48CA-BC95-C2FCDA5E1B9C}">
      <dsp:nvSpPr>
        <dsp:cNvPr id="0" name=""/>
        <dsp:cNvSpPr/>
      </dsp:nvSpPr>
      <dsp:spPr>
        <a:xfrm>
          <a:off x="1787947" y="806298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Ensures the school complies with broader legislative requirements</a:t>
          </a:r>
        </a:p>
      </dsp:txBody>
      <dsp:txXfrm>
        <a:off x="2039627" y="1024031"/>
        <a:ext cx="1015336" cy="878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B8AA1-DD34-4311-A186-701B254E99E2}">
      <dsp:nvSpPr>
        <dsp:cNvPr id="0" name=""/>
        <dsp:cNvSpPr/>
      </dsp:nvSpPr>
      <dsp:spPr>
        <a:xfrm>
          <a:off x="3016526" y="1458026"/>
          <a:ext cx="1853215" cy="1603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Best possible outcomes for all students of the school</a:t>
          </a:r>
        </a:p>
      </dsp:txBody>
      <dsp:txXfrm>
        <a:off x="3323630" y="1723683"/>
        <a:ext cx="1239007" cy="1071792"/>
      </dsp:txXfrm>
    </dsp:sp>
    <dsp:sp modelId="{BEEB10FF-BACE-4B8C-9B05-5E3C31467B78}">
      <dsp:nvSpPr>
        <dsp:cNvPr id="0" name=""/>
        <dsp:cNvSpPr/>
      </dsp:nvSpPr>
      <dsp:spPr>
        <a:xfrm>
          <a:off x="4176995" y="691048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DE94D-E883-4E2F-8B8D-55B0B28B1507}">
      <dsp:nvSpPr>
        <dsp:cNvPr id="0" name=""/>
        <dsp:cNvSpPr/>
      </dsp:nvSpPr>
      <dsp:spPr>
        <a:xfrm>
          <a:off x="3187234" y="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</a:rPr>
            <a:t>Promote the interests of the school</a:t>
          </a:r>
        </a:p>
      </dsp:txBody>
      <dsp:txXfrm>
        <a:off x="3438914" y="217733"/>
        <a:ext cx="1015336" cy="878385"/>
      </dsp:txXfrm>
    </dsp:sp>
    <dsp:sp modelId="{A6B2D196-D654-4A67-A091-626F7E3D68EA}">
      <dsp:nvSpPr>
        <dsp:cNvPr id="0" name=""/>
        <dsp:cNvSpPr/>
      </dsp:nvSpPr>
      <dsp:spPr>
        <a:xfrm>
          <a:off x="4993031" y="1817335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A74B6-A6AA-4F07-AC1C-644C03EF73F3}">
      <dsp:nvSpPr>
        <dsp:cNvPr id="0" name=""/>
        <dsp:cNvSpPr/>
      </dsp:nvSpPr>
      <dsp:spPr>
        <a:xfrm>
          <a:off x="4580056" y="808106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Foster community interest in educational matters</a:t>
          </a:r>
        </a:p>
      </dsp:txBody>
      <dsp:txXfrm>
        <a:off x="4831736" y="1025839"/>
        <a:ext cx="1015336" cy="878385"/>
      </dsp:txXfrm>
    </dsp:sp>
    <dsp:sp modelId="{FC35D471-F947-4072-8863-1D6D59BF7466}">
      <dsp:nvSpPr>
        <dsp:cNvPr id="0" name=""/>
        <dsp:cNvSpPr/>
      </dsp:nvSpPr>
      <dsp:spPr>
        <a:xfrm>
          <a:off x="4426160" y="3088702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72135-751A-4C98-B951-071E7BE31DEC}">
      <dsp:nvSpPr>
        <dsp:cNvPr id="0" name=""/>
        <dsp:cNvSpPr/>
      </dsp:nvSpPr>
      <dsp:spPr>
        <a:xfrm>
          <a:off x="4580056" y="239675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Encourage closer cooperation in the school community</a:t>
          </a:r>
        </a:p>
      </dsp:txBody>
      <dsp:txXfrm>
        <a:off x="4831736" y="2614483"/>
        <a:ext cx="1015336" cy="878385"/>
      </dsp:txXfrm>
    </dsp:sp>
    <dsp:sp modelId="{9362AAD2-2363-4344-88AE-194AFC5C379E}">
      <dsp:nvSpPr>
        <dsp:cNvPr id="0" name=""/>
        <dsp:cNvSpPr/>
      </dsp:nvSpPr>
      <dsp:spPr>
        <a:xfrm>
          <a:off x="3019975" y="3220675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B625F-CABA-46AF-821D-F405878F0ECC}">
      <dsp:nvSpPr>
        <dsp:cNvPr id="0" name=""/>
        <dsp:cNvSpPr/>
      </dsp:nvSpPr>
      <dsp:spPr>
        <a:xfrm>
          <a:off x="3187234" y="3205760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May fundraise for the school</a:t>
          </a:r>
        </a:p>
      </dsp:txBody>
      <dsp:txXfrm>
        <a:off x="3438914" y="3423493"/>
        <a:ext cx="1015336" cy="878385"/>
      </dsp:txXfrm>
    </dsp:sp>
    <dsp:sp modelId="{1E72331B-7F4C-455C-A87E-E4CF2B0FE798}">
      <dsp:nvSpPr>
        <dsp:cNvPr id="0" name=""/>
        <dsp:cNvSpPr/>
      </dsp:nvSpPr>
      <dsp:spPr>
        <a:xfrm>
          <a:off x="2190576" y="2094840"/>
          <a:ext cx="699212" cy="602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A09FE-81E0-47EC-8882-537B6E2D8223}">
      <dsp:nvSpPr>
        <dsp:cNvPr id="0" name=""/>
        <dsp:cNvSpPr/>
      </dsp:nvSpPr>
      <dsp:spPr>
        <a:xfrm>
          <a:off x="1787947" y="2397654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Provide fair and balanced advice about school matters</a:t>
          </a:r>
        </a:p>
      </dsp:txBody>
      <dsp:txXfrm>
        <a:off x="2039627" y="2615387"/>
        <a:ext cx="1015336" cy="878385"/>
      </dsp:txXfrm>
    </dsp:sp>
    <dsp:sp modelId="{8C4FCF90-CDFA-48CA-BC95-C2FCDA5E1B9C}">
      <dsp:nvSpPr>
        <dsp:cNvPr id="0" name=""/>
        <dsp:cNvSpPr/>
      </dsp:nvSpPr>
      <dsp:spPr>
        <a:xfrm>
          <a:off x="1787947" y="806298"/>
          <a:ext cx="1518696" cy="13138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Contribute to a positive school culture</a:t>
          </a:r>
        </a:p>
      </dsp:txBody>
      <dsp:txXfrm>
        <a:off x="2039627" y="1024031"/>
        <a:ext cx="1015336" cy="878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0D1A8-05FB-4DA4-B212-6162D65C7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FEE8-1759-42B1-ADE4-426A80EF573B}" type="datetimeFigureOut">
              <a:rPr lang="en-AU" smtClean="0"/>
              <a:t>1/08/2022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2D758-F7CE-424F-8D25-5AF80BE9B8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154D9-689D-4231-AA65-8ABECC629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42752-1B41-4C8D-A858-FB11AF6217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258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9488-24A8-44FE-BB40-F7CAD9287718}" type="datetimeFigureOut">
              <a:rPr lang="en-AU" smtClean="0"/>
              <a:t>1/08/2022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729B-C6FD-4FA2-BCF9-141FE1AA0B4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143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pe.education.qld.gov.au/parents/Documents/pc-association-model-constitution.doc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blis.business.gov.au/service/queensland/community-liquor-permit/35388" TargetMode="External"/><Relationship Id="rId4" Type="http://schemas.openxmlformats.org/officeDocument/2006/relationships/hyperlink" Target="https://mpe.education.qld.gov.au/parents-and-carers/parent-participation/p-and-c/accounting-manual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72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3215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297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57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P&amp;Cs have established themselves as an important component of the school community.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They assist principals, operate school services, raise funds, build collaborative school communities and establish great school cultures for the benefit of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&lt;Speak to points on the slide.&gt;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009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127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&lt;Speak to points on slide to highlight the wide-ranging role of a state school principal.&gt;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29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 from this table, principals have significant legislative obligations.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This list is not exhaustive, and may vary slightly from school to school.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AU" dirty="0"/>
              <a:t>For example, not all schools will use animals as part of their curriculum and so will not need to apply provisions associated with animal care and protection.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 addition, principals must ensure their school complies with the myriad of departmental policies and procedures such as Student Dress Code, sun safety, use of school premises.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538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As we can see, P&amp;C’s share a common goal with principals to achieve the best possible outcomes for all students of the school.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AU" sz="1200" b="0" dirty="0"/>
              <a:t>The P&amp;C’s role is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1" dirty="0"/>
              <a:t>Promote the interests of the school </a:t>
            </a:r>
            <a:r>
              <a:rPr lang="en-AU" sz="1200" dirty="0"/>
              <a:t>and help facilitate its further improvement.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1" dirty="0"/>
              <a:t>Foster community interest in education </a:t>
            </a:r>
            <a:r>
              <a:rPr lang="en-AU" sz="1200" dirty="0"/>
              <a:t>and encourage parent involvement in their child’s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1" dirty="0"/>
              <a:t>Encourage closer cooperation</a:t>
            </a:r>
            <a:r>
              <a:rPr lang="en-AU" sz="1200" dirty="0"/>
              <a:t> between parents, other members of the community, staff and students to maximise learning outcomes for students.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dirty="0"/>
              <a:t>May fundraise for the school </a:t>
            </a:r>
            <a:r>
              <a:rPr lang="en-AU" sz="1200" dirty="0"/>
              <a:t>and assist in providing financial or other resources or services to benefit students.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dirty="0"/>
              <a:t>Provide fair and balanced advice </a:t>
            </a:r>
            <a:r>
              <a:rPr lang="en-AU" sz="1200" dirty="0"/>
              <a:t>and recommendations about issues relating to the students of the school, and the general operation and management of the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1" dirty="0"/>
              <a:t>Contribute to a positive school culture </a:t>
            </a:r>
            <a:r>
              <a:rPr lang="en-AU" sz="1200" dirty="0"/>
              <a:t>by working with the school community to manage conflicts and promote the Parent and Community Code of Conduct.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dirty="0"/>
              <a:t>Source for Parent and Community Code of Conduct - https://education.qld.gov.au/parents-and-carers/community-engagement/parent-and-community-code-of-conduct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444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the Act, there is a whole chapter dedicated to the creation and operation of P&amp;Cs.</a:t>
            </a:r>
          </a:p>
          <a:p>
            <a:endParaRPr lang="en-AU" dirty="0"/>
          </a:p>
          <a:p>
            <a:r>
              <a:rPr lang="en-AU" dirty="0"/>
              <a:t>Further – the Regulation provides additional direction about operating a P&amp;C and permissions required for the use of school premises. </a:t>
            </a:r>
          </a:p>
          <a:p>
            <a:r>
              <a:rPr lang="en-AU" dirty="0"/>
              <a:t> </a:t>
            </a:r>
          </a:p>
          <a:p>
            <a:r>
              <a:rPr lang="en-AU" dirty="0"/>
              <a:t>The requirements of the legislation (both the Act and the Regulation) are interpreted through the P&amp;C procedure and the model constitution. </a:t>
            </a:r>
          </a:p>
          <a:p>
            <a:endParaRPr lang="en-AU" dirty="0"/>
          </a:p>
          <a:p>
            <a:r>
              <a:rPr lang="en-AU" dirty="0"/>
              <a:t>The P&amp;C Guide and the Accounting Manual provide additional, more operational, advice and instructions to help P&amp;Cs to function and to meet legislated expectations.</a:t>
            </a:r>
          </a:p>
          <a:p>
            <a:endParaRPr lang="en-AU" dirty="0"/>
          </a:p>
          <a:p>
            <a:r>
              <a:rPr lang="en-AU" dirty="0"/>
              <a:t>Together, this suite of documents aims to ensure that P&amp;Cs operate within the law.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62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dirty="0"/>
              <a:t>This slide shows the additional Department of Education policies, procedures and resources of particular relevance to P&amp;Cs.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dirty="0"/>
              <a:t>These resources support P&amp;Cs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uphold human rights in their decision-making;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ensure consistency in the application for approval for the use of the school facilities;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adopt and comply with the </a:t>
            </a:r>
            <a:r>
              <a:rPr lang="en-AU" sz="1200" dirty="0">
                <a:hlinkClick r:id="rId3"/>
              </a:rPr>
              <a:t>model constitution </a:t>
            </a:r>
            <a:r>
              <a:rPr lang="en-AU" sz="12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comply with all financial requirements, obligations and procedures pursuant to any relevant legislation and the </a:t>
            </a:r>
            <a:r>
              <a:rPr lang="en-AU" sz="1200" dirty="0">
                <a:hlinkClick r:id="rId4"/>
              </a:rPr>
              <a:t>P&amp;C Accounting Manual</a:t>
            </a:r>
            <a:r>
              <a:rPr lang="en-AU" sz="12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determine if a </a:t>
            </a:r>
            <a:r>
              <a:rPr lang="en-AU" sz="1200" dirty="0">
                <a:hlinkClick r:id="rId5"/>
              </a:rPr>
              <a:t>community liquor permit </a:t>
            </a:r>
            <a:r>
              <a:rPr lang="en-AU" sz="1200" dirty="0"/>
              <a:t>is required for a social function where alcohol will be served;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/>
              <a:t>operate compliant school-based amenities to benefit the school community.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1499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The functions of P&amp;C Executive roles are written into the constitution. The Executive Committee is responsible for ensuring the P&amp;C fulfils its legislative requirements and is accountable for the P&amp;C’s operation.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Executive officers are entrusted in leading the P&amp;C and in representing the best interests of every child at the school. In taking on a P&amp;C Executive role, people are taking a step beyond representing the interests of their own children, to one that looks at furthering the interests of each and every child at the school.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P&amp;C Executive works to foster a positive culture and use conflict management processes to ensure the P&amp;C respects personal differences.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Although the P&amp;C Executive can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advice and recommendations to the principal about the general operations and management of the institution, it cannot exercise authority over the school staff or management of the school – which is the responsibility of the principal.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Executive Committee is responsible for ensuring all P&amp;C documents and records are kept in a way that meets the legislative requirements.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729B-C6FD-4FA2-BCF9-141FE1AA0B46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19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34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592"/>
            <a:ext cx="7772400" cy="2141321"/>
          </a:xfrm>
        </p:spPr>
        <p:txBody>
          <a:bodyPr anchor="b"/>
          <a:lstStyle>
            <a:lvl1pPr algn="ctr">
              <a:defRPr sz="60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5630"/>
            <a:ext cx="6858000" cy="606285"/>
          </a:xfrm>
        </p:spPr>
        <p:txBody>
          <a:bodyPr/>
          <a:lstStyle>
            <a:lvl1pPr marL="0" indent="0" algn="ctr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4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2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7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9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6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184973"/>
            <a:ext cx="2057400" cy="365125"/>
          </a:xfrm>
          <a:prstGeom prst="rect">
            <a:avLst/>
          </a:prstGeom>
        </p:spPr>
        <p:txBody>
          <a:bodyPr/>
          <a:lstStyle/>
          <a:p>
            <a:fld id="{CF35DE9E-C22F-944C-BC5D-99ADBC80E55A}" type="datetimeFigureOut">
              <a:rPr lang="en-US" smtClean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4ADA5-6372-8E44-AF67-BE10CE1EBE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5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9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qld.gov.au/view/html/inforce/current/act-2006-039" TargetMode="External"/><Relationship Id="rId7" Type="http://schemas.openxmlformats.org/officeDocument/2006/relationships/hyperlink" Target="https://www.pandcsqld.com.au/index.cfm/the-info-place/pc-constitutionaccounting-manualpc-guideblue-card/pc-gui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pe.education.qld.gov.au/parents/Documents/pc-accounting-manual.pdf" TargetMode="External"/><Relationship Id="rId5" Type="http://schemas.openxmlformats.org/officeDocument/2006/relationships/hyperlink" Target="https://ppr.qed.qld.gov.au/pp/parents-and-citizens-associations-procedure" TargetMode="External"/><Relationship Id="rId4" Type="http://schemas.openxmlformats.org/officeDocument/2006/relationships/hyperlink" Target="https://www.legislation.qld.gov.au/view/html/inforce/current/sl-2017-016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pr.qed.qld.gov.au/attachment/loans-sought-by-parents-and-citizens-associations-procedure.pdf" TargetMode="External"/><Relationship Id="rId13" Type="http://schemas.openxmlformats.org/officeDocument/2006/relationships/hyperlink" Target="https://ppr.qed.qld.gov.au/attachment/sponsorship-and-fundraising-checklist-for-schools-and-parents-and-citizens-associations.pdf" TargetMode="External"/><Relationship Id="rId3" Type="http://schemas.openxmlformats.org/officeDocument/2006/relationships/hyperlink" Target="https://ppr.qed.qld.gov.au/attachment/advertising-checklist-for-schools-and-parents-and-citizens-associations.pdf" TargetMode="External"/><Relationship Id="rId7" Type="http://schemas.openxmlformats.org/officeDocument/2006/relationships/hyperlink" Target="https://ppr.qed.qld.gov.au/attachment/information-sheet-for-pcs-responsibilities-as-an-approved-provider-of-an-oshc-service.pdf" TargetMode="External"/><Relationship Id="rId12" Type="http://schemas.openxmlformats.org/officeDocument/2006/relationships/hyperlink" Target="https://mpe.education.qld.gov.au/parents/Documents/pc-purchasing-policy.doc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pandcsqld.com.au/public/135/files/The%20Info%20Place/Volunteers/Human%20Rights%20Act%202019_DoE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pr.qed.qld.gov.au/attachment/information-sheet-for-pcs-managing-conflict.pdf" TargetMode="External"/><Relationship Id="rId11" Type="http://schemas.openxmlformats.org/officeDocument/2006/relationships/hyperlink" Target="https://www.pandcsqld.com.au/public/135/files/The%20Info%20Place/Related%20Documents/pc-social-media-guide-doe.pdf" TargetMode="External"/><Relationship Id="rId5" Type="http://schemas.openxmlformats.org/officeDocument/2006/relationships/hyperlink" Target="https://ppr.qed.qld.gov.au/attachment/fundraising-policy.pdf" TargetMode="External"/><Relationship Id="rId15" Type="http://schemas.openxmlformats.org/officeDocument/2006/relationships/hyperlink" Target="https://ppr.qed.qld.gov.au/attachment/student-dress-code-procedure.pdf" TargetMode="External"/><Relationship Id="rId10" Type="http://schemas.openxmlformats.org/officeDocument/2006/relationships/hyperlink" Target="https://mpe.education.qld.gov.au/parents/community-engagement/Documents/parent-community-code-of-conduct.pdf" TargetMode="External"/><Relationship Id="rId4" Type="http://schemas.openxmlformats.org/officeDocument/2006/relationships/hyperlink" Target="https://ppr.qed.qld.gov.au/pp/community-use-of-state-school-facilities-procedure" TargetMode="External"/><Relationship Id="rId9" Type="http://schemas.openxmlformats.org/officeDocument/2006/relationships/hyperlink" Target="https://qed.qld.gov.au/workingwithus/induction/queenslandstateschools/Documents/key-messages-guide.pdf" TargetMode="External"/><Relationship Id="rId14" Type="http://schemas.openxmlformats.org/officeDocument/2006/relationships/hyperlink" Target="https://ppr.qed.qld.gov.au/attachment/sponsorship-procedur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dcsqld.com.au/index.cfm/the-info-place/role-of-the-pc-president-treasurer-secretar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4AAD-52F4-4878-A85B-D4F0CF43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923926"/>
            <a:ext cx="8239124" cy="4413982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009999"/>
                </a:solidFill>
              </a:rPr>
              <a:t>Schools and P&amp;Cs</a:t>
            </a:r>
            <a:br>
              <a:rPr lang="en-AU" b="1" dirty="0">
                <a:solidFill>
                  <a:srgbClr val="009999"/>
                </a:solidFill>
              </a:rPr>
            </a:br>
            <a:br>
              <a:rPr lang="en-AU" b="1" dirty="0"/>
            </a:br>
            <a:r>
              <a:rPr lang="en-AU" b="1" dirty="0"/>
              <a:t>Productive Partnerships</a:t>
            </a:r>
          </a:p>
        </p:txBody>
      </p:sp>
    </p:spTree>
    <p:extLst>
      <p:ext uri="{BB962C8B-B14F-4D97-AF65-F5344CB8AC3E}">
        <p14:creationId xmlns:p14="http://schemas.microsoft.com/office/powerpoint/2010/main" val="189502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F3D8-8B71-4886-A527-DE400E99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84"/>
            <a:ext cx="7408333" cy="554905"/>
          </a:xfrm>
        </p:spPr>
        <p:txBody>
          <a:bodyPr>
            <a:normAutofit fontScale="90000"/>
          </a:bodyPr>
          <a:lstStyle/>
          <a:p>
            <a:r>
              <a:rPr lang="en-AU" sz="2800" dirty="0"/>
              <a:t>The Principal and P&amp;C – partnership in practice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6F9386-982E-4F32-AFD1-A3A3AA0A4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68522"/>
              </p:ext>
            </p:extLst>
          </p:nvPr>
        </p:nvGraphicFramePr>
        <p:xfrm>
          <a:off x="6027502" y="1077245"/>
          <a:ext cx="2945664" cy="4966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664">
                  <a:extLst>
                    <a:ext uri="{9D8B030D-6E8A-4147-A177-3AD203B41FA5}">
                      <a16:colId xmlns:a16="http://schemas.microsoft.com/office/drawing/2014/main" val="1241446157"/>
                    </a:ext>
                  </a:extLst>
                </a:gridCol>
              </a:tblGrid>
              <a:tr h="355249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P&amp;C Executive -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439764"/>
                  </a:ext>
                </a:extLst>
              </a:tr>
              <a:tr h="805261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Organise, conduct and facilitate meetings as per the constitution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422063"/>
                  </a:ext>
                </a:extLst>
              </a:tr>
              <a:tr h="449682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Minute the Principal’s report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8937"/>
                  </a:ext>
                </a:extLst>
              </a:tr>
              <a:tr h="871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Organise, conduct and facilitate election processes as per the constitution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Notify the Regional Director of elected Officers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96873"/>
                  </a:ext>
                </a:extLst>
              </a:tr>
              <a:tr h="43069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Understand, adopt and follow the constitution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67295"/>
                  </a:ext>
                </a:extLst>
              </a:tr>
              <a:tr h="829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Deliver on each of the functions of a P&amp;C in support of the school and provide a conduit for parent consultation and views to the 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284743"/>
                  </a:ext>
                </a:extLst>
              </a:tr>
              <a:tr h="1198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Manage business operations and follow purchasing policies and procedures for purchases for the tuckshop, uniform shop, bookshop, OSHC etc.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Donate funds for larger projects to the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325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4A1585-619B-452C-A07C-8518F3FD4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67350"/>
              </p:ext>
            </p:extLst>
          </p:nvPr>
        </p:nvGraphicFramePr>
        <p:xfrm>
          <a:off x="3439760" y="1077246"/>
          <a:ext cx="2264479" cy="49705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4479">
                  <a:extLst>
                    <a:ext uri="{9D8B030D-6E8A-4147-A177-3AD203B41FA5}">
                      <a16:colId xmlns:a16="http://schemas.microsoft.com/office/drawing/2014/main" val="600957210"/>
                    </a:ext>
                  </a:extLst>
                </a:gridCol>
              </a:tblGrid>
              <a:tr h="32252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Function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38441"/>
                  </a:ext>
                </a:extLst>
              </a:tr>
              <a:tr h="820311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P&amp;C meetings (general, AGM &amp; special)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2863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Principal’s report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95275"/>
                  </a:ext>
                </a:extLst>
              </a:tr>
              <a:tr h="839972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Election of members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707857"/>
                  </a:ext>
                </a:extLst>
              </a:tr>
              <a:tr h="467833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Model constitution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831565"/>
                  </a:ext>
                </a:extLst>
              </a:tr>
              <a:tr h="861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School business</a:t>
                      </a:r>
                    </a:p>
                    <a:p>
                      <a:pPr algn="ctr"/>
                      <a:endParaRPr lang="en-A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28724"/>
                  </a:ext>
                </a:extLst>
              </a:tr>
              <a:tr h="775690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Purchasing </a:t>
                      </a:r>
                    </a:p>
                    <a:p>
                      <a:pPr algn="ctr"/>
                      <a:r>
                        <a:rPr lang="en-AU" sz="1200" dirty="0"/>
                        <a:t>&amp; </a:t>
                      </a:r>
                    </a:p>
                    <a:p>
                      <a:pPr algn="ctr"/>
                      <a:r>
                        <a:rPr lang="en-AU" sz="1200" dirty="0"/>
                        <a:t>Facilities</a:t>
                      </a:r>
                    </a:p>
                    <a:p>
                      <a:pPr algn="ctr"/>
                      <a:endParaRPr lang="en-A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n-A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en-A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7083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E6490D-7BE4-4F70-9319-8B3FEAEA8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262"/>
              </p:ext>
            </p:extLst>
          </p:nvPr>
        </p:nvGraphicFramePr>
        <p:xfrm>
          <a:off x="247924" y="1077246"/>
          <a:ext cx="2876562" cy="49713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6562">
                  <a:extLst>
                    <a:ext uri="{9D8B030D-6E8A-4147-A177-3AD203B41FA5}">
                      <a16:colId xmlns:a16="http://schemas.microsoft.com/office/drawing/2014/main" val="2917545562"/>
                    </a:ext>
                  </a:extLst>
                </a:gridCol>
              </a:tblGrid>
              <a:tr h="328540">
                <a:tc>
                  <a:txBody>
                    <a:bodyPr/>
                    <a:lstStyle/>
                    <a:p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Principal -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01383"/>
                  </a:ext>
                </a:extLst>
              </a:tr>
              <a:tr h="806417">
                <a:tc>
                  <a:txBody>
                    <a:bodyPr/>
                    <a:lstStyle/>
                    <a:p>
                      <a:r>
                        <a:rPr lang="en-AU" sz="1200" dirty="0"/>
                        <a:t>Attend meetings as a member and monitor the Association’s compliance with its objectives, functions, and legislative and financial responsibilities 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795439"/>
                  </a:ext>
                </a:extLst>
              </a:tr>
              <a:tr h="448009">
                <a:tc>
                  <a:txBody>
                    <a:bodyPr/>
                    <a:lstStyle/>
                    <a:p>
                      <a:r>
                        <a:rPr lang="en-AU" sz="1200" dirty="0"/>
                        <a:t>Provide a verbal or written report for each meeting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468929"/>
                  </a:ext>
                </a:extLst>
              </a:tr>
              <a:tr h="849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Support the P&amp;C to communicate important information about elections through school channels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09081"/>
                  </a:ext>
                </a:extLst>
              </a:tr>
              <a:tr h="448009">
                <a:tc>
                  <a:txBody>
                    <a:bodyPr/>
                    <a:lstStyle/>
                    <a:p>
                      <a:r>
                        <a:rPr lang="en-AU" sz="1200" dirty="0"/>
                        <a:t>Approve the adoption of the constitution and any amendments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60958"/>
                  </a:ext>
                </a:extLst>
              </a:tr>
              <a:tr h="806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May seek to consult with parents through the P&amp;C on relevant educational matters, school operations and materials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143980"/>
                  </a:ext>
                </a:extLst>
              </a:tr>
              <a:tr h="1242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Consider (and approve) the business case to operate a school-based amenity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Manage the purchase of equipment and large value items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prstClr val="black"/>
                          </a:solidFill>
                        </a:rPr>
                        <a:t>Authorise the hire of the school premises and 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01169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CC37B0-8370-41C3-9100-259F02692CB8}"/>
              </a:ext>
            </a:extLst>
          </p:cNvPr>
          <p:cNvCxnSpPr>
            <a:cxnSpLocks/>
          </p:cNvCxnSpPr>
          <p:nvPr/>
        </p:nvCxnSpPr>
        <p:spPr>
          <a:xfrm flipH="1">
            <a:off x="3098033" y="1780161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A1E82-B0FC-4630-BD21-AE74353A56D9}"/>
              </a:ext>
            </a:extLst>
          </p:cNvPr>
          <p:cNvCxnSpPr>
            <a:cxnSpLocks/>
          </p:cNvCxnSpPr>
          <p:nvPr/>
        </p:nvCxnSpPr>
        <p:spPr>
          <a:xfrm flipH="1">
            <a:off x="3098033" y="2451368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C649EB-47CB-4C07-AF38-906ED1ADA485}"/>
              </a:ext>
            </a:extLst>
          </p:cNvPr>
          <p:cNvCxnSpPr>
            <a:cxnSpLocks/>
          </p:cNvCxnSpPr>
          <p:nvPr/>
        </p:nvCxnSpPr>
        <p:spPr>
          <a:xfrm flipH="1">
            <a:off x="3116497" y="3145276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9C3798-7B05-403C-8E2D-B2F72963DEA3}"/>
              </a:ext>
            </a:extLst>
          </p:cNvPr>
          <p:cNvCxnSpPr>
            <a:cxnSpLocks/>
          </p:cNvCxnSpPr>
          <p:nvPr/>
        </p:nvCxnSpPr>
        <p:spPr>
          <a:xfrm flipH="1">
            <a:off x="3116497" y="3822970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FB5968-C468-483C-9305-06AF3DBF85BF}"/>
              </a:ext>
            </a:extLst>
          </p:cNvPr>
          <p:cNvCxnSpPr>
            <a:cxnSpLocks/>
          </p:cNvCxnSpPr>
          <p:nvPr/>
        </p:nvCxnSpPr>
        <p:spPr>
          <a:xfrm flipH="1">
            <a:off x="3116497" y="4442297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B1CCAD-19F3-410F-AE3A-B071E8BF37BC}"/>
              </a:ext>
            </a:extLst>
          </p:cNvPr>
          <p:cNvCxnSpPr>
            <a:cxnSpLocks/>
          </p:cNvCxnSpPr>
          <p:nvPr/>
        </p:nvCxnSpPr>
        <p:spPr>
          <a:xfrm flipH="1">
            <a:off x="3098033" y="5314544"/>
            <a:ext cx="323264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895E20-A83A-49DE-B4AA-80163D6A1679}"/>
              </a:ext>
            </a:extLst>
          </p:cNvPr>
          <p:cNvCxnSpPr/>
          <p:nvPr/>
        </p:nvCxnSpPr>
        <p:spPr>
          <a:xfrm>
            <a:off x="5704239" y="1780161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355E8D-941A-4448-87C6-1B2FA4D58FCB}"/>
              </a:ext>
            </a:extLst>
          </p:cNvPr>
          <p:cNvCxnSpPr/>
          <p:nvPr/>
        </p:nvCxnSpPr>
        <p:spPr>
          <a:xfrm>
            <a:off x="5695006" y="2451368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8F7029-D715-48C8-B8FB-FF3AEE382EAD}"/>
              </a:ext>
            </a:extLst>
          </p:cNvPr>
          <p:cNvCxnSpPr/>
          <p:nvPr/>
        </p:nvCxnSpPr>
        <p:spPr>
          <a:xfrm>
            <a:off x="5704239" y="3132305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A5E4C1-63E3-4968-B3B0-95B2AFC505B3}"/>
              </a:ext>
            </a:extLst>
          </p:cNvPr>
          <p:cNvCxnSpPr/>
          <p:nvPr/>
        </p:nvCxnSpPr>
        <p:spPr>
          <a:xfrm>
            <a:off x="5704239" y="3822970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602B24-7EB7-418A-995B-DE02A225FD84}"/>
              </a:ext>
            </a:extLst>
          </p:cNvPr>
          <p:cNvCxnSpPr/>
          <p:nvPr/>
        </p:nvCxnSpPr>
        <p:spPr>
          <a:xfrm>
            <a:off x="5704239" y="4442297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4703F8-C1A6-4E9C-A20F-AB6009C3CBEC}"/>
              </a:ext>
            </a:extLst>
          </p:cNvPr>
          <p:cNvCxnSpPr/>
          <p:nvPr/>
        </p:nvCxnSpPr>
        <p:spPr>
          <a:xfrm>
            <a:off x="5704239" y="5314544"/>
            <a:ext cx="323263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64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icture Of Two Hands Shaking, Download Free Picture Of Two Hands  Shaking png images, Free ClipArts on Clipart Library">
            <a:extLst>
              <a:ext uri="{FF2B5EF4-FFF2-40B4-BE49-F238E27FC236}">
                <a16:creationId xmlns:a16="http://schemas.microsoft.com/office/drawing/2014/main" id="{790131CD-A53C-4D43-9BEE-FA514610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02" y="1060069"/>
            <a:ext cx="3504794" cy="24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235063-4160-44B6-BED5-4BA09211DF60}"/>
              </a:ext>
            </a:extLst>
          </p:cNvPr>
          <p:cNvSpPr/>
          <p:nvPr/>
        </p:nvSpPr>
        <p:spPr>
          <a:xfrm>
            <a:off x="1784217" y="352183"/>
            <a:ext cx="5575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Productive partnerships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DDCE6-C769-4EEA-AC36-05DFF959D721}"/>
              </a:ext>
            </a:extLst>
          </p:cNvPr>
          <p:cNvSpPr txBox="1"/>
          <p:nvPr/>
        </p:nvSpPr>
        <p:spPr>
          <a:xfrm>
            <a:off x="1255133" y="3387436"/>
            <a:ext cx="788886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746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Comply with legislative requirements and obligations.</a:t>
            </a:r>
          </a:p>
          <a:p>
            <a:pPr marL="457200" indent="-3746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/>
              <a:t>Promote the interests of the school and its students.</a:t>
            </a:r>
          </a:p>
          <a:p>
            <a:pPr marL="457200" indent="-3746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/>
              <a:t>Contribute to a positive school culture and represent the school in the broader community.</a:t>
            </a:r>
          </a:p>
          <a:p>
            <a:pPr marL="457200" indent="-3746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/>
              <a:t>Establish and maintain productive working relationships.</a:t>
            </a:r>
          </a:p>
          <a:p>
            <a:pPr marL="457200" indent="-3746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/>
              <a:t>Promote and uphold the </a:t>
            </a:r>
            <a:r>
              <a:rPr lang="en-AU" i="1" dirty="0"/>
              <a:t>Code of Conduct for P&amp;Cs </a:t>
            </a:r>
            <a:r>
              <a:rPr lang="en-AU" dirty="0"/>
              <a:t>and the </a:t>
            </a:r>
            <a:r>
              <a:rPr lang="en-AU" i="1" dirty="0"/>
              <a:t>Parent and Community Code of Conduct.</a:t>
            </a: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84C2E-1738-49DD-A9F8-C16F829DCD25}"/>
              </a:ext>
            </a:extLst>
          </p:cNvPr>
          <p:cNvSpPr txBox="1"/>
          <p:nvPr/>
        </p:nvSpPr>
        <p:spPr>
          <a:xfrm>
            <a:off x="2151888" y="1931198"/>
            <a:ext cx="108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Principal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F490DF-BF53-459D-B1A3-6141B701B9E1}"/>
              </a:ext>
            </a:extLst>
          </p:cNvPr>
          <p:cNvSpPr txBox="1"/>
          <p:nvPr/>
        </p:nvSpPr>
        <p:spPr>
          <a:xfrm>
            <a:off x="5910075" y="1914134"/>
            <a:ext cx="193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P&amp;C</a:t>
            </a:r>
          </a:p>
        </p:txBody>
      </p:sp>
    </p:spTree>
    <p:extLst>
      <p:ext uri="{BB962C8B-B14F-4D97-AF65-F5344CB8AC3E}">
        <p14:creationId xmlns:p14="http://schemas.microsoft.com/office/powerpoint/2010/main" val="354048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estion mark - Wiktionary">
            <a:extLst>
              <a:ext uri="{FF2B5EF4-FFF2-40B4-BE49-F238E27FC236}">
                <a16:creationId xmlns:a16="http://schemas.microsoft.com/office/drawing/2014/main" id="{1454D486-E8E1-4678-9D50-4577CE9F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4" y="1363866"/>
            <a:ext cx="4309353" cy="43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723AC-45A0-41D4-A1CD-4FD4690F5471}"/>
              </a:ext>
            </a:extLst>
          </p:cNvPr>
          <p:cNvSpPr txBox="1"/>
          <p:nvPr/>
        </p:nvSpPr>
        <p:spPr>
          <a:xfrm>
            <a:off x="2120631" y="348203"/>
            <a:ext cx="4771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33847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C787-E2CF-467C-B626-5CD6F735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4534"/>
            <a:ext cx="7886700" cy="1683143"/>
          </a:xfrm>
        </p:spPr>
        <p:txBody>
          <a:bodyPr>
            <a:normAutofit/>
          </a:bodyPr>
          <a:lstStyle/>
          <a:p>
            <a:r>
              <a:rPr lang="en-AU" sz="4000" dirty="0"/>
              <a:t>Schools and P&amp;Cs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6CF0-CCF6-4C84-A926-6A6998EF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8682"/>
            <a:ext cx="7886700" cy="3465095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Work collaboratively to foster a commitment to achieving the best educational outcomes for children and young people.</a:t>
            </a:r>
            <a:endParaRPr lang="en-AU" sz="2400" dirty="0"/>
          </a:p>
          <a:p>
            <a:r>
              <a:rPr lang="en-AU" dirty="0"/>
              <a:t>Each has established roles and responsibilities.</a:t>
            </a:r>
            <a:endParaRPr lang="en-AU" sz="2800" dirty="0"/>
          </a:p>
          <a:p>
            <a:r>
              <a:rPr lang="en-AU" sz="2800" dirty="0"/>
              <a:t>The principal is in charge of the school, has overall responsibility and accountability for </a:t>
            </a:r>
            <a:r>
              <a:rPr lang="en-AU" dirty="0"/>
              <a:t>its management and is the final decision-maker. </a:t>
            </a:r>
          </a:p>
          <a:p>
            <a:r>
              <a:rPr lang="en-AU" sz="2800" dirty="0"/>
              <a:t>The P&amp;C </a:t>
            </a:r>
            <a:r>
              <a:rPr lang="en-AU" dirty="0"/>
              <a:t>operates to promote the interests of the school and facilitate its further improvement.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5379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C5213-D45C-4F11-8E48-EF7A99FA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413001"/>
            <a:ext cx="7886700" cy="1325563"/>
          </a:xfrm>
        </p:spPr>
        <p:txBody>
          <a:bodyPr/>
          <a:lstStyle/>
          <a:p>
            <a:r>
              <a:rPr lang="en-AU" b="1" dirty="0"/>
              <a:t>Principals and P&amp;Cs –</a:t>
            </a:r>
            <a:br>
              <a:rPr lang="en-AU" b="1" dirty="0"/>
            </a:br>
            <a:r>
              <a:rPr lang="en-AU" b="1" dirty="0"/>
              <a:t>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02486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CBCF-6F0A-4FFD-9558-86DD160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/>
          <a:lstStyle/>
          <a:p>
            <a:r>
              <a:rPr lang="en-AU" dirty="0"/>
              <a:t>Principal’s role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934D20-DC58-459E-9CA9-52B7FFA8A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762886"/>
              </p:ext>
            </p:extLst>
          </p:nvPr>
        </p:nvGraphicFramePr>
        <p:xfrm>
          <a:off x="723900" y="1181101"/>
          <a:ext cx="7886700" cy="451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754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27AD4-7308-40AF-BA59-D3AB58FD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398"/>
            <a:ext cx="7886700" cy="663574"/>
          </a:xfrm>
        </p:spPr>
        <p:txBody>
          <a:bodyPr>
            <a:normAutofit/>
          </a:bodyPr>
          <a:lstStyle/>
          <a:p>
            <a:r>
              <a:rPr lang="en-AU" sz="2800" dirty="0"/>
              <a:t>Principal’s legislative responsibilities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03A33C-B0FA-4666-AC8E-598579946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06857"/>
              </p:ext>
            </p:extLst>
          </p:nvPr>
        </p:nvGraphicFramePr>
        <p:xfrm>
          <a:off x="3229759" y="937578"/>
          <a:ext cx="1739657" cy="5044409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1739657">
                  <a:extLst>
                    <a:ext uri="{9D8B030D-6E8A-4147-A177-3AD203B41FA5}">
                      <a16:colId xmlns:a16="http://schemas.microsoft.com/office/drawing/2014/main" val="3661231475"/>
                    </a:ext>
                  </a:extLst>
                </a:gridCol>
              </a:tblGrid>
              <a:tr h="9398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Child and student safety</a:t>
                      </a:r>
                      <a:endParaRPr lang="en-AU" sz="14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56" marR="5235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15947"/>
                  </a:ext>
                </a:extLst>
              </a:tr>
              <a:tr h="728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Workplace health and safety</a:t>
                      </a:r>
                      <a:endParaRPr lang="en-A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678960"/>
                  </a:ext>
                </a:extLst>
              </a:tr>
              <a:tr h="642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Security of personal and confidential information</a:t>
                      </a:r>
                      <a:endParaRPr lang="en-A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49218"/>
                  </a:ext>
                </a:extLst>
              </a:tr>
              <a:tr h="944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Prevention of fraud and corruption</a:t>
                      </a:r>
                      <a:endParaRPr lang="en-A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05455"/>
                  </a:ext>
                </a:extLst>
              </a:tr>
              <a:tr h="1788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Other general legislative obligations </a:t>
                      </a:r>
                      <a:endParaRPr lang="en-AU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2758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ADDC46-9BC5-4B89-BC8A-B04744E14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296734"/>
              </p:ext>
            </p:extLst>
          </p:nvPr>
        </p:nvGraphicFramePr>
        <p:xfrm>
          <a:off x="4969418" y="960363"/>
          <a:ext cx="3889356" cy="914400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3889356">
                  <a:extLst>
                    <a:ext uri="{9D8B030D-6E8A-4147-A177-3AD203B41FA5}">
                      <a16:colId xmlns:a16="http://schemas.microsoft.com/office/drawing/2014/main" val="3205710870"/>
                    </a:ext>
                  </a:extLst>
                </a:gridCol>
              </a:tblGrid>
              <a:tr h="825092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Student protection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Blue Cards (or exemption cards)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Employment screening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Child and Youth Risk Management Strategy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Student enrolment, attendance/absences, suspensions, exclusions</a:t>
                      </a:r>
                    </a:p>
                    <a:p>
                      <a:pPr marL="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Temporary removal of student property</a:t>
                      </a:r>
                      <a:endParaRPr lang="en-AU" sz="10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56" marR="52356" marT="0" marB="0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418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24266D-D83B-4348-AEED-ED97037A7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62191"/>
              </p:ext>
            </p:extLst>
          </p:nvPr>
        </p:nvGraphicFramePr>
        <p:xfrm>
          <a:off x="452476" y="1851660"/>
          <a:ext cx="2777281" cy="762000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2777281">
                  <a:extLst>
                    <a:ext uri="{9D8B030D-6E8A-4147-A177-3AD203B41FA5}">
                      <a16:colId xmlns:a16="http://schemas.microsoft.com/office/drawing/2014/main" val="3823402638"/>
                    </a:ext>
                  </a:extLst>
                </a:gridCol>
              </a:tblGrid>
              <a:tr h="73673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Duty of care of all on the schools premises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Emergency plans and fire safety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Electrical safety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Management of contagious conditions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Hostile persons on school premises</a:t>
                      </a:r>
                      <a:endParaRPr lang="en-AU" sz="1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53943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521500-B5CE-457C-B756-0327C0597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10373"/>
              </p:ext>
            </p:extLst>
          </p:nvPr>
        </p:nvGraphicFramePr>
        <p:xfrm>
          <a:off x="4969416" y="4200778"/>
          <a:ext cx="3889355" cy="1828800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3889355">
                  <a:extLst>
                    <a:ext uri="{9D8B030D-6E8A-4147-A177-3AD203B41FA5}">
                      <a16:colId xmlns:a16="http://schemas.microsoft.com/office/drawing/2014/main" val="1029301502"/>
                    </a:ext>
                  </a:extLst>
                </a:gridCol>
              </a:tblGrid>
              <a:tr h="160337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Animal care and protection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Biosecurity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Community services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Early childhood education and care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Human resource management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Human rights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Information and technologies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Infrastructure services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Parents and Citizens’ Associations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Procurement</a:t>
                      </a:r>
                      <a:endParaRPr lang="en-AU" sz="1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Taxation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Work experience</a:t>
                      </a:r>
                    </a:p>
                  </a:txBody>
                  <a:tcPr marL="52356" marR="52356" marT="0" marB="0"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8036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FA8742-B8D3-4827-8519-DAE13661A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91992"/>
              </p:ext>
            </p:extLst>
          </p:nvPr>
        </p:nvGraphicFramePr>
        <p:xfrm>
          <a:off x="452475" y="3265762"/>
          <a:ext cx="2777281" cy="967909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2777281">
                  <a:extLst>
                    <a:ext uri="{9D8B030D-6E8A-4147-A177-3AD203B41FA5}">
                      <a16:colId xmlns:a16="http://schemas.microsoft.com/office/drawing/2014/main" val="3698587769"/>
                    </a:ext>
                  </a:extLst>
                </a:gridCol>
              </a:tblGrid>
              <a:tr h="96790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Criminal history checks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Disciplinary and corruption matters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Indictable offences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Code of Conduct and Standard of Practice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Financial and performance management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Complaints management</a:t>
                      </a:r>
                      <a:endParaRPr lang="en-AU" sz="1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338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C0DE0CE-05F5-47A4-9460-E63D58C8F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52832"/>
              </p:ext>
            </p:extLst>
          </p:nvPr>
        </p:nvGraphicFramePr>
        <p:xfrm>
          <a:off x="4969419" y="2588397"/>
          <a:ext cx="3889355" cy="663574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3889355">
                  <a:extLst>
                    <a:ext uri="{9D8B030D-6E8A-4147-A177-3AD203B41FA5}">
                      <a16:colId xmlns:a16="http://schemas.microsoft.com/office/drawing/2014/main" val="3698587769"/>
                    </a:ext>
                  </a:extLst>
                </a:gridCol>
              </a:tblGrid>
              <a:tr h="66357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Right to Information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Information privacy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Record management and disposal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Confidentiality of personal information and data breaches</a:t>
                      </a:r>
                      <a:endParaRPr lang="en-AU" sz="1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</a:endParaRPr>
                    </a:p>
                  </a:txBody>
                  <a:tcPr marL="52356" marR="52356" marT="0" marB="0"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33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97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CBCF-6F0A-4FFD-9558-86DD160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/>
          <a:lstStyle/>
          <a:p>
            <a:r>
              <a:rPr lang="en-AU" dirty="0"/>
              <a:t>P&amp;C’s role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934D20-DC58-459E-9CA9-52B7FFA8A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902526"/>
              </p:ext>
            </p:extLst>
          </p:nvPr>
        </p:nvGraphicFramePr>
        <p:xfrm>
          <a:off x="723900" y="1181101"/>
          <a:ext cx="7886700" cy="451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184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D592-78A6-4556-A42E-F4A332859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365126"/>
            <a:ext cx="8274718" cy="1325563"/>
          </a:xfrm>
        </p:spPr>
        <p:txBody>
          <a:bodyPr>
            <a:normAutofit/>
          </a:bodyPr>
          <a:lstStyle/>
          <a:p>
            <a:r>
              <a:rPr lang="en-AU" sz="4000" dirty="0"/>
              <a:t>P&amp;C legislation, procedures and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203C8-08FF-45C4-8DB8-DF931A74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690689"/>
            <a:ext cx="8835991" cy="4003675"/>
          </a:xfrm>
        </p:spPr>
        <p:txBody>
          <a:bodyPr>
            <a:noAutofit/>
          </a:bodyPr>
          <a:lstStyle/>
          <a:p>
            <a:r>
              <a:rPr lang="en-AU" i="1" dirty="0">
                <a:hlinkClick r:id="rId3"/>
              </a:rPr>
              <a:t>Education (General Provisions) Act 2006</a:t>
            </a:r>
            <a:r>
              <a:rPr lang="en-AU" i="1" dirty="0"/>
              <a:t> </a:t>
            </a:r>
            <a:r>
              <a:rPr lang="en-AU" dirty="0"/>
              <a:t>Chapter 7</a:t>
            </a:r>
          </a:p>
          <a:p>
            <a:r>
              <a:rPr lang="en-AU" i="1" dirty="0">
                <a:hlinkClick r:id="rId4"/>
              </a:rPr>
              <a:t>Education (General Provisions) Regulation 2017</a:t>
            </a:r>
            <a:r>
              <a:rPr lang="en-AU" i="1" dirty="0"/>
              <a:t> </a:t>
            </a:r>
            <a:r>
              <a:rPr lang="en-AU" dirty="0"/>
              <a:t>Parts 3 &amp; 6</a:t>
            </a:r>
          </a:p>
          <a:p>
            <a:r>
              <a:rPr lang="en-AU" sz="2800" dirty="0"/>
              <a:t>The Department of Education’s:</a:t>
            </a:r>
          </a:p>
          <a:p>
            <a:pPr lvl="1"/>
            <a:r>
              <a:rPr lang="en-AU" dirty="0">
                <a:hlinkClick r:id="rId5"/>
              </a:rPr>
              <a:t>P&amp;C procedure</a:t>
            </a:r>
          </a:p>
          <a:p>
            <a:pPr lvl="1"/>
            <a:r>
              <a:rPr lang="en-AU" dirty="0">
                <a:hlinkClick r:id="rId5"/>
              </a:rPr>
              <a:t>P&amp;C model constitution</a:t>
            </a:r>
            <a:endParaRPr lang="en-AU" dirty="0"/>
          </a:p>
          <a:p>
            <a:pPr lvl="1"/>
            <a:r>
              <a:rPr lang="en-AU" dirty="0">
                <a:hlinkClick r:id="rId6"/>
              </a:rPr>
              <a:t>P&amp;C Accounting Manual</a:t>
            </a:r>
            <a:endParaRPr lang="en-AU" dirty="0"/>
          </a:p>
          <a:p>
            <a:r>
              <a:rPr lang="en-AU" dirty="0"/>
              <a:t>P&amp;Cs Qld’s </a:t>
            </a:r>
            <a:r>
              <a:rPr lang="en-AU" dirty="0">
                <a:hlinkClick r:id="rId7"/>
              </a:rPr>
              <a:t>P&amp;C Guide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684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CBCF-6F0A-4FFD-9558-86DD160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4" y="528355"/>
            <a:ext cx="9144000" cy="815974"/>
          </a:xfrm>
        </p:spPr>
        <p:txBody>
          <a:bodyPr>
            <a:noAutofit/>
          </a:bodyPr>
          <a:lstStyle/>
          <a:p>
            <a:r>
              <a:rPr lang="en-AU" sz="3600" dirty="0"/>
              <a:t>P&amp;C – additional policies, procedures and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9D8CE-34D1-4620-B915-736AA45CD925}"/>
              </a:ext>
            </a:extLst>
          </p:cNvPr>
          <p:cNvSpPr/>
          <p:nvPr/>
        </p:nvSpPr>
        <p:spPr>
          <a:xfrm>
            <a:off x="0" y="1508990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3"/>
              </a:rPr>
              <a:t>Advertising Checklist for Schools and P&amp;C Associations</a:t>
            </a:r>
            <a:endParaRPr lang="en-AU" dirty="0">
              <a:solidFill>
                <a:srgbClr val="014386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hlinkClick r:id="rId4"/>
              </a:rPr>
              <a:t>Community use of state school facilities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5"/>
              </a:rPr>
              <a:t>Fundraising Policy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6"/>
              </a:rPr>
              <a:t>Information Sheet - Managing Conflict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7"/>
              </a:rPr>
              <a:t>Information Sheet - Outside School Hours Care Services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8"/>
              </a:rPr>
              <a:t>Loans Sought by the P&amp;C Association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9"/>
              </a:rPr>
              <a:t>Mandatory All-Staff Training program – Key messages guide for contractors, volunteers and visitors 2022</a:t>
            </a:r>
            <a:endParaRPr lang="en-AU" dirty="0">
              <a:solidFill>
                <a:srgbClr val="515354"/>
              </a:solidFill>
              <a:latin typeface="proxima-nov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E67F28-294F-465C-804F-D4E7705B6B48}"/>
              </a:ext>
            </a:extLst>
          </p:cNvPr>
          <p:cNvSpPr/>
          <p:nvPr/>
        </p:nvSpPr>
        <p:spPr>
          <a:xfrm>
            <a:off x="4572000" y="1505064"/>
            <a:ext cx="4572000" cy="44165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0"/>
              </a:rPr>
              <a:t>Parent and Community Code of Conduct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1"/>
              </a:rPr>
              <a:t>P&amp;C Social Media Guide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2"/>
              </a:rPr>
              <a:t>Purchasing Policies and Procedures for P&amp;C Associations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3"/>
              </a:rPr>
              <a:t>Sponsorship and Fundraising Checklist for Schools and P&amp;C Associations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4"/>
              </a:rPr>
              <a:t>Sponsorship Procedure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5"/>
              </a:rPr>
              <a:t>Student Dress Code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pPr marL="365125" indent="-2825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14386"/>
                </a:solidFill>
                <a:latin typeface="proxima-nova"/>
                <a:hlinkClick r:id="rId16"/>
              </a:rPr>
              <a:t>The Human Rights Act - Supporting best practice</a:t>
            </a:r>
            <a:endParaRPr lang="en-AU" dirty="0">
              <a:solidFill>
                <a:srgbClr val="515354"/>
              </a:solidFill>
              <a:latin typeface="proxima-nova"/>
            </a:endParaRPr>
          </a:p>
          <a:p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996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83A120-26B8-443F-8CDA-E38784C6C7DE}"/>
              </a:ext>
            </a:extLst>
          </p:cNvPr>
          <p:cNvSpPr txBox="1">
            <a:spLocks/>
          </p:cNvSpPr>
          <p:nvPr/>
        </p:nvSpPr>
        <p:spPr>
          <a:xfrm>
            <a:off x="628650" y="1047809"/>
            <a:ext cx="7886700" cy="4905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Lead the P&amp;C to perform its role and fulfil its functions.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Perform </a:t>
            </a:r>
            <a:r>
              <a:rPr lang="en-AU" sz="4200" dirty="0">
                <a:hlinkClick r:id="rId3"/>
              </a:rPr>
              <a:t>roles</a:t>
            </a:r>
            <a:r>
              <a:rPr lang="en-AU" sz="4200" dirty="0"/>
              <a:t> efficiently and with integrity.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Recognise that the P&amp;C supports the best interests of every student at the school.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Help foster a positive school culture.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Promote effective teamwork and respect for personal differences.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4200" dirty="0"/>
              <a:t>Securely maintain and store P&amp;C records.</a:t>
            </a:r>
          </a:p>
          <a:p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53B151-74D5-47F5-925D-897DE43EBD3C}"/>
              </a:ext>
            </a:extLst>
          </p:cNvPr>
          <p:cNvSpPr/>
          <p:nvPr/>
        </p:nvSpPr>
        <p:spPr>
          <a:xfrm>
            <a:off x="245669" y="449292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P&amp;C Executive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904179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 Powerpoint_statement" id="{6AACAF97-7CDC-7A42-A776-8DC315B80152}" vid="{2D45462D-4B4E-F34A-B363-176DF5A7AB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41748DE0E702478585DD40ADF7C639" ma:contentTypeVersion="12" ma:contentTypeDescription="Create a new document." ma:contentTypeScope="" ma:versionID="2d2a6693b8e94d79770db28a78642fba">
  <xsd:schema xmlns:xsd="http://www.w3.org/2001/XMLSchema" xmlns:xs="http://www.w3.org/2001/XMLSchema" xmlns:p="http://schemas.microsoft.com/office/2006/metadata/properties" xmlns:ns1="http://schemas.microsoft.com/sharepoint/v3" xmlns:ns2="f114f5df-7614-43c1-ba8e-2daa6e537108" targetNamespace="http://schemas.microsoft.com/office/2006/metadata/properties" ma:root="true" ma:fieldsID="00fb713765546d0ea62efa42a51c73d3" ns1:_="" ns2:_="">
    <xsd:import namespace="http://schemas.microsoft.com/sharepoint/v3"/>
    <xsd:import namespace="f114f5df-7614-43c1-ba8e-2daa6e5371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_x0020_Parents_x0020_and_x0020_Carers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4f5df-7614-43c1-ba8e-2daa6e537108" elementFormDefault="qualified">
    <xsd:import namespace="http://schemas.microsoft.com/office/2006/documentManagement/types"/>
    <xsd:import namespace="http://schemas.microsoft.com/office/infopath/2007/PartnerControls"/>
    <xsd:element name="Category_x0020_Parents_x0020_and_x0020_Carers" ma:index="10" nillable="true" ma:displayName="IA Category 3" ma:format="Dropdown" ma:internalName="Category_x0020_Parents_x0020_and_x0020_Carers">
      <xsd:simpleType>
        <xsd:restriction base="dms:Choice">
          <xsd:enumeration value="Parents and Carers"/>
          <xsd:enumeration value="Community engagement"/>
          <xsd:enumeration value="Enrolment"/>
          <xsd:enumeration value="Extracurricular and sports"/>
          <xsd:enumeration value="Religious instruction"/>
          <xsd:enumeration value="School information"/>
        </xsd:restriction>
      </xsd:simpleType>
    </xsd:element>
    <xsd:element name="PPContentOwner" ma:index="11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2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3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4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5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6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7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8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9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20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1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2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Owner xmlns="f114f5df-7614-43c1-ba8e-2daa6e537108">
      <UserInfo>
        <DisplayName/>
        <AccountId xsi:nil="true"/>
        <AccountType/>
      </UserInfo>
    </PPContentOwner>
    <PPModeratedBy xmlns="f114f5df-7614-43c1-ba8e-2daa6e537108">
      <UserInfo>
        <DisplayName>CARROLL, Helene</DisplayName>
        <AccountId>23</AccountId>
        <AccountType/>
      </UserInfo>
    </PPModeratedBy>
    <PPContentApprover xmlns="f114f5df-7614-43c1-ba8e-2daa6e537108">
      <UserInfo>
        <DisplayName/>
        <AccountId xsi:nil="true"/>
        <AccountType/>
      </UserInfo>
    </PPContentApprover>
    <PPLastReviewedDate xmlns="f114f5df-7614-43c1-ba8e-2daa6e537108">2022-08-12T02:25:39+00:00</PPLastReviewedDate>
    <PPPublishedNotificationAddresses xmlns="f114f5df-7614-43c1-ba8e-2daa6e537108" xsi:nil="true"/>
    <PPModeratedDate xmlns="f114f5df-7614-43c1-ba8e-2daa6e537108">2022-08-12T02:25:38+00:00</PPModeratedDate>
    <PublishingExpirationDate xmlns="http://schemas.microsoft.com/sharepoint/v3" xsi:nil="true"/>
    <PPContentAuthor xmlns="f114f5df-7614-43c1-ba8e-2daa6e537108">
      <UserInfo>
        <DisplayName/>
        <AccountId xsi:nil="true"/>
        <AccountType/>
      </UserInfo>
    </PPContentAuthor>
    <PublishingStartDate xmlns="http://schemas.microsoft.com/sharepoint/v3" xsi:nil="true"/>
    <PPSubmittedBy xmlns="f114f5df-7614-43c1-ba8e-2daa6e537108">
      <UserInfo>
        <DisplayName>CARROLL, Helene</DisplayName>
        <AccountId>23</AccountId>
        <AccountType/>
      </UserInfo>
    </PPSubmittedBy>
    <PPReviewDate xmlns="f114f5df-7614-43c1-ba8e-2daa6e537108" xsi:nil="true"/>
    <PPLastReviewedBy xmlns="f114f5df-7614-43c1-ba8e-2daa6e537108">
      <UserInfo>
        <DisplayName>CARROLL, Helene</DisplayName>
        <AccountId>23</AccountId>
        <AccountType/>
      </UserInfo>
    </PPLastReviewedBy>
    <PPSubmittedDate xmlns="f114f5df-7614-43c1-ba8e-2daa6e537108">2022-08-12T00:32:12+00:00</PPSubmittedDate>
    <PPReferenceNumber xmlns="f114f5df-7614-43c1-ba8e-2daa6e537108" xsi:nil="true"/>
    <Category_x0020_Parents_x0020_and_x0020_Carers xmlns="f114f5df-7614-43c1-ba8e-2daa6e537108">Parents and Carers</Category_x0020_Parents_x0020_and_x0020_Car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CFA8B-EC65-4016-A3FF-5814BE89ACA4}"/>
</file>

<file path=customXml/itemProps2.xml><?xml version="1.0" encoding="utf-8"?>
<ds:datastoreItem xmlns:ds="http://schemas.openxmlformats.org/officeDocument/2006/customXml" ds:itemID="{4761E813-AB51-4F89-9197-1B38461E1EDF}"/>
</file>

<file path=customXml/itemProps3.xml><?xml version="1.0" encoding="utf-8"?>
<ds:datastoreItem xmlns:ds="http://schemas.openxmlformats.org/officeDocument/2006/customXml" ds:itemID="{2732A630-EC4B-4A79-878D-5F775EBF6053}"/>
</file>

<file path=docProps/app.xml><?xml version="1.0" encoding="utf-8"?>
<Properties xmlns="http://schemas.openxmlformats.org/officeDocument/2006/extended-properties" xmlns:vt="http://schemas.openxmlformats.org/officeDocument/2006/docPropsVTypes">
  <Template>state-schools-powerpoint-template</Template>
  <TotalTime>3161</TotalTime>
  <Words>1667</Words>
  <Application>Microsoft Office PowerPoint</Application>
  <PresentationFormat>On-screen Show (4:3)</PresentationFormat>
  <Paragraphs>193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DengXian</vt:lpstr>
      <vt:lpstr>proxima-nova</vt:lpstr>
      <vt:lpstr>Arial</vt:lpstr>
      <vt:lpstr>Calibri</vt:lpstr>
      <vt:lpstr>Symbol</vt:lpstr>
      <vt:lpstr>Wingdings</vt:lpstr>
      <vt:lpstr>Office Theme</vt:lpstr>
      <vt:lpstr>Schools and P&amp;Cs  Productive Partnerships</vt:lpstr>
      <vt:lpstr>Schools and P&amp;Cs</vt:lpstr>
      <vt:lpstr>Principals and P&amp;Cs – roles and responsibilities</vt:lpstr>
      <vt:lpstr>Principal’s role</vt:lpstr>
      <vt:lpstr>Principal’s legislative responsibilities</vt:lpstr>
      <vt:lpstr>P&amp;C’s role</vt:lpstr>
      <vt:lpstr>P&amp;C legislation, procedures and frameworks</vt:lpstr>
      <vt:lpstr>P&amp;C – additional policies, procedures and resources</vt:lpstr>
      <vt:lpstr>PowerPoint Presentation</vt:lpstr>
      <vt:lpstr>The Principal and P&amp;C – partnership in practice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Productive partnerships PowerPoint presentation</dc:title>
  <dc:creator>RUTHENBERG, Michelle</dc:creator>
  <cp:keywords>state schools generic; PowerPoint presentation standard;</cp:keywords>
  <cp:lastModifiedBy>COYNE, Linda</cp:lastModifiedBy>
  <cp:revision>347</cp:revision>
  <cp:lastPrinted>2022-03-14T00:16:59Z</cp:lastPrinted>
  <dcterms:created xsi:type="dcterms:W3CDTF">2022-01-20T03:06:58Z</dcterms:created>
  <dcterms:modified xsi:type="dcterms:W3CDTF">2022-08-01T05:24:16Z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/>
  </property>
  <property fmtid="{D5CDD505-2E9C-101B-9397-08002B2CF9AE}" pid="3" name="ContentTypeId">
    <vt:lpwstr>0x0101007B41748DE0E702478585DD40ADF7C639</vt:lpwstr>
  </property>
</Properties>
</file>